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Raleway"/>
      <p:regular r:id="rId44"/>
      <p:bold r:id="rId45"/>
      <p:italic r:id="rId46"/>
      <p:boldItalic r:id="rId47"/>
    </p:embeddedFont>
    <p:embeddedFont>
      <p:font typeface="Lat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80195AC-94CE-4869-872C-CEE8C9DB7A16}">
  <a:tblStyle styleId="{780195AC-94CE-4869-872C-CEE8C9DB7A16}"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44D29C4-BD31-48B8-BDFD-6FE14B35726A}"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aleway-regular.fntdata"/><Relationship Id="rId43" Type="http://schemas.openxmlformats.org/officeDocument/2006/relationships/slide" Target="slides/slide37.xml"/><Relationship Id="rId46" Type="http://schemas.openxmlformats.org/officeDocument/2006/relationships/font" Target="fonts/Raleway-italic.fntdata"/><Relationship Id="rId45"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regular.fntdata"/><Relationship Id="rId47" Type="http://schemas.openxmlformats.org/officeDocument/2006/relationships/font" Target="fonts/Raleway-boldItalic.fntdata"/><Relationship Id="rId49" Type="http://schemas.openxmlformats.org/officeDocument/2006/relationships/font" Target="fonts/La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Italic.fntdata"/><Relationship Id="rId50" Type="http://schemas.openxmlformats.org/officeDocument/2006/relationships/font" Target="fonts/La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2ad7c948f0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2ad7c948f0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2ad7c948f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2ad7c948f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2ad7c948f0_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2ad7c948f0_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2ad7c948f0_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2ad7c948f0_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2ad7c948f0_7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2ad7c948f0_7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2ad7c948f0_7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2ad7c948f0_7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2ad7c948f0_7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2ad7c948f0_7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2ad7c948f0_7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2ad7c948f0_7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2ad7c948f0_7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2ad7c948f0_7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2ad7c948f0_7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2ad7c948f0_7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2ad7c948f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2ad7c948f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2ad7c948f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2ad7c948f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ad7c948f0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2ad7c948f0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2ad7c948f0_7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2ad7c948f0_7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2ad7c948f0_7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2ad7c948f0_7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2ad7c948f0_7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2ad7c948f0_7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2ad7c948f0_7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2ad7c948f0_7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2ad7c948f0_7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2ad7c948f0_7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2ad7c948f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2ad7c948f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2ad7c948f0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2ad7c948f0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Plantilla para cualquier proyecto. Está formada por 4 fases. Todas las fases cuentan con una </a:t>
            </a:r>
            <a:r>
              <a:rPr lang="es"/>
              <a:t>reunión</a:t>
            </a:r>
            <a:r>
              <a:rPr lang="es"/>
              <a:t> </a:t>
            </a:r>
            <a:r>
              <a:rPr lang="es"/>
              <a:t>inicial entre los participantes para planificar la fase y una reunión final  de retrospectiva.</a:t>
            </a:r>
            <a:r>
              <a:rPr lang="es"/>
              <a:t> </a:t>
            </a:r>
            <a:endParaRPr/>
          </a:p>
          <a:p>
            <a:pPr indent="-298450" lvl="0" marL="457200" rtl="0" algn="l">
              <a:spcBef>
                <a:spcPts val="0"/>
              </a:spcBef>
              <a:spcAft>
                <a:spcPts val="0"/>
              </a:spcAft>
              <a:buSzPts val="1100"/>
              <a:buChar char="-"/>
            </a:pPr>
            <a:r>
              <a:rPr b="1" lang="es"/>
              <a:t>Fase de inicio</a:t>
            </a:r>
            <a:r>
              <a:rPr lang="es"/>
              <a:t>: Se caracteriza por realizar una </a:t>
            </a:r>
            <a:r>
              <a:rPr lang="es"/>
              <a:t>estimación</a:t>
            </a:r>
            <a:r>
              <a:rPr lang="es"/>
              <a:t> de costes, un </a:t>
            </a:r>
            <a:r>
              <a:rPr lang="es"/>
              <a:t>análisis</a:t>
            </a:r>
            <a:r>
              <a:rPr lang="es"/>
              <a:t> del entorno…, se definen las funcionalidades, se crea un plan general.</a:t>
            </a:r>
            <a:endParaRPr/>
          </a:p>
          <a:p>
            <a:pPr indent="-298450" lvl="0" marL="457200" rtl="0" algn="l">
              <a:spcBef>
                <a:spcPts val="0"/>
              </a:spcBef>
              <a:spcAft>
                <a:spcPts val="0"/>
              </a:spcAft>
              <a:buSzPts val="1100"/>
              <a:buChar char="-"/>
            </a:pPr>
            <a:r>
              <a:rPr b="1" lang="es"/>
              <a:t>Fase de </a:t>
            </a:r>
            <a:r>
              <a:rPr b="1" lang="es"/>
              <a:t>elaboración:</a:t>
            </a:r>
            <a:r>
              <a:rPr lang="es"/>
              <a:t> Diseño de diagramas, implementación de las funcionalidades, documentación, y se revisan los costes y riesgos.</a:t>
            </a:r>
            <a:endParaRPr/>
          </a:p>
          <a:p>
            <a:pPr indent="-298450" lvl="0" marL="457200" rtl="0" algn="l">
              <a:spcBef>
                <a:spcPts val="0"/>
              </a:spcBef>
              <a:spcAft>
                <a:spcPts val="0"/>
              </a:spcAft>
              <a:buSzPts val="1100"/>
              <a:buChar char="-"/>
            </a:pPr>
            <a:r>
              <a:rPr b="1" lang="es"/>
              <a:t>Fase de </a:t>
            </a:r>
            <a:r>
              <a:rPr b="1" lang="es"/>
              <a:t>construcción: </a:t>
            </a:r>
            <a:r>
              <a:rPr lang="es"/>
              <a:t>Se finaliza las implementaciones del prototipo de la fase de elaboración</a:t>
            </a:r>
            <a:endParaRPr/>
          </a:p>
          <a:p>
            <a:pPr indent="-298450" lvl="0" marL="457200" rtl="0" algn="l">
              <a:spcBef>
                <a:spcPts val="0"/>
              </a:spcBef>
              <a:spcAft>
                <a:spcPts val="0"/>
              </a:spcAft>
              <a:buSzPts val="1100"/>
              <a:buChar char="-"/>
            </a:pPr>
            <a:r>
              <a:rPr b="1" lang="es"/>
              <a:t>Fase de </a:t>
            </a:r>
            <a:r>
              <a:rPr b="1" lang="es"/>
              <a:t>transición: </a:t>
            </a:r>
            <a:r>
              <a:rPr lang="es"/>
              <a:t>Realizan las pruebas de funcionamiento, se verifica la documentación, se genera un esquema de transición de metas, se verifican las pruebas de funcionamiento.</a:t>
            </a:r>
            <a:endParaRPr/>
          </a:p>
          <a:p>
            <a:pPr indent="45720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2ad7c948f0_5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2ad7c948f0_5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Plantilla </a:t>
            </a:r>
            <a:r>
              <a:rPr lang="es"/>
              <a:t>rellenado</a:t>
            </a:r>
            <a:r>
              <a:rPr lang="es"/>
              <a:t> los datos </a:t>
            </a:r>
            <a:r>
              <a:rPr lang="es"/>
              <a:t>específicos</a:t>
            </a:r>
            <a:r>
              <a:rPr lang="es"/>
              <a:t> del proyecto.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Hemos organizado el proyecto con 4 iteraciones.</a:t>
            </a:r>
            <a:endParaRPr/>
          </a:p>
          <a:p>
            <a:pPr indent="-298450" lvl="0" marL="457200" rtl="0" algn="l">
              <a:spcBef>
                <a:spcPts val="0"/>
              </a:spcBef>
              <a:spcAft>
                <a:spcPts val="0"/>
              </a:spcAft>
              <a:buSzPts val="1100"/>
              <a:buChar char="-"/>
            </a:pPr>
            <a:r>
              <a:rPr lang="es"/>
              <a:t>La </a:t>
            </a:r>
            <a:r>
              <a:rPr b="1" lang="es"/>
              <a:t>primera fase</a:t>
            </a:r>
            <a:r>
              <a:rPr lang="es"/>
              <a:t> es la </a:t>
            </a:r>
            <a:r>
              <a:rPr lang="es"/>
              <a:t>más</a:t>
            </a:r>
            <a:r>
              <a:rPr lang="es"/>
              <a:t> corta, tan solo una </a:t>
            </a:r>
            <a:r>
              <a:rPr lang="es"/>
              <a:t>iteración</a:t>
            </a:r>
            <a:r>
              <a:rPr lang="es"/>
              <a:t> de 7 </a:t>
            </a:r>
            <a:r>
              <a:rPr lang="es"/>
              <a:t>días</a:t>
            </a:r>
            <a:r>
              <a:rPr lang="es"/>
              <a:t>. En esta fase se recopila la </a:t>
            </a:r>
            <a:r>
              <a:rPr lang="es"/>
              <a:t>información</a:t>
            </a:r>
            <a:r>
              <a:rPr lang="es"/>
              <a:t> necesaria para llevar a cabo el proyecto, como </a:t>
            </a:r>
            <a:r>
              <a:rPr lang="es"/>
              <a:t>análisis</a:t>
            </a:r>
            <a:r>
              <a:rPr lang="es"/>
              <a:t> de riesgos, plan general… etz.</a:t>
            </a:r>
            <a:endParaRPr/>
          </a:p>
          <a:p>
            <a:pPr indent="-298450" lvl="0" marL="457200" rtl="0" algn="l">
              <a:spcBef>
                <a:spcPts val="0"/>
              </a:spcBef>
              <a:spcAft>
                <a:spcPts val="0"/>
              </a:spcAft>
              <a:buSzPts val="1100"/>
              <a:buChar char="-"/>
            </a:pPr>
            <a:r>
              <a:rPr lang="es"/>
              <a:t>En la </a:t>
            </a:r>
            <a:r>
              <a:rPr b="1" lang="es"/>
              <a:t>fase de </a:t>
            </a:r>
            <a:r>
              <a:rPr b="1" lang="es"/>
              <a:t>elaboración</a:t>
            </a:r>
            <a:r>
              <a:rPr lang="es"/>
              <a:t>, se elabora un prototipo de interfaz del proyecto de gestion de autonomos. Esta fase está compuesta por dos iteraciones de dos semanas cada una: La </a:t>
            </a:r>
            <a:r>
              <a:rPr lang="es"/>
              <a:t>iteración</a:t>
            </a:r>
            <a:r>
              <a:rPr lang="es"/>
              <a:t> de </a:t>
            </a:r>
            <a:r>
              <a:rPr lang="es"/>
              <a:t>creación</a:t>
            </a:r>
            <a:r>
              <a:rPr lang="es"/>
              <a:t> del prototipo y la </a:t>
            </a:r>
            <a:r>
              <a:rPr lang="es"/>
              <a:t>finalización</a:t>
            </a:r>
            <a:r>
              <a:rPr lang="es"/>
              <a:t> del prototipo. En ambasa iteraciones se diseñan todos los diagramas de las funcionalidades, las interfaces, se generan las funcionalidades y se  realizan las pruebas y la </a:t>
            </a:r>
            <a:r>
              <a:rPr lang="es"/>
              <a:t>documentación</a:t>
            </a:r>
            <a:r>
              <a:rPr lang="es"/>
              <a:t> de estas. </a:t>
            </a:r>
            <a:endParaRPr/>
          </a:p>
          <a:p>
            <a:pPr indent="-298450" lvl="0" marL="457200" rtl="0" algn="l">
              <a:spcBef>
                <a:spcPts val="0"/>
              </a:spcBef>
              <a:spcAft>
                <a:spcPts val="0"/>
              </a:spcAft>
              <a:buSzPts val="1100"/>
              <a:buChar char="-"/>
            </a:pPr>
            <a:r>
              <a:rPr lang="es"/>
              <a:t>En la </a:t>
            </a:r>
            <a:r>
              <a:rPr b="1" lang="es"/>
              <a:t>fase de </a:t>
            </a:r>
            <a:r>
              <a:rPr b="1" lang="es"/>
              <a:t>construcción</a:t>
            </a:r>
            <a:r>
              <a:rPr lang="es"/>
              <a:t> se construye la </a:t>
            </a:r>
            <a:r>
              <a:rPr lang="es"/>
              <a:t>lógica</a:t>
            </a:r>
            <a:r>
              <a:rPr lang="es"/>
              <a:t> de negocio y acceso a datos. Esta fase </a:t>
            </a:r>
            <a:r>
              <a:rPr lang="es"/>
              <a:t>está</a:t>
            </a:r>
            <a:r>
              <a:rPr lang="es"/>
              <a:t> compuesta por dos iteraciones. En la primera se obtiene la </a:t>
            </a:r>
            <a:r>
              <a:rPr lang="es"/>
              <a:t>lógica</a:t>
            </a:r>
            <a:r>
              <a:rPr lang="es"/>
              <a:t> de negocio y en la segunda se accede a los datos.</a:t>
            </a:r>
            <a:endParaRPr/>
          </a:p>
          <a:p>
            <a:pPr indent="-298450" lvl="0" marL="457200" rtl="0" algn="l">
              <a:spcBef>
                <a:spcPts val="0"/>
              </a:spcBef>
              <a:spcAft>
                <a:spcPts val="0"/>
              </a:spcAft>
              <a:buSzPts val="1100"/>
              <a:buChar char="-"/>
            </a:pPr>
            <a:r>
              <a:rPr lang="es"/>
              <a:t>Finalmente en la </a:t>
            </a:r>
            <a:r>
              <a:rPr b="1" lang="es"/>
              <a:t>fase </a:t>
            </a:r>
            <a:r>
              <a:rPr b="1" lang="es"/>
              <a:t>transición</a:t>
            </a:r>
            <a:r>
              <a:rPr lang="es"/>
              <a:t> se realiza la </a:t>
            </a:r>
            <a:r>
              <a:rPr lang="es"/>
              <a:t>transición</a:t>
            </a:r>
            <a:r>
              <a:rPr lang="es"/>
              <a:t> al despliegue de la </a:t>
            </a:r>
            <a:r>
              <a:rPr lang="es"/>
              <a:t>aplicación</a:t>
            </a:r>
            <a:r>
              <a:rPr lang="es"/>
              <a:t>. Esta fase está compuesta por una sola </a:t>
            </a:r>
            <a:r>
              <a:rPr lang="es"/>
              <a:t>iteración</a:t>
            </a:r>
            <a:r>
              <a:rPr lang="es"/>
              <a:t> de 2 semanas.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2ad7c948f0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2ad7c948f0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2ad7c948f0_5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2ad7c948f0_5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Plan general altamente definido y con la asignación d</a:t>
            </a:r>
            <a:r>
              <a:rPr lang="es"/>
              <a:t>e recursos. </a:t>
            </a:r>
            <a:endParaRPr/>
          </a:p>
          <a:p>
            <a:pPr indent="0" lvl="0" marL="0" rtl="0" algn="l">
              <a:spcBef>
                <a:spcPts val="0"/>
              </a:spcBef>
              <a:spcAft>
                <a:spcPts val="0"/>
              </a:spcAft>
              <a:buNone/>
            </a:pPr>
            <a:r>
              <a:rPr lang="es"/>
              <a:t>En este plan hemos asignado una tarea a una o varias personas. </a:t>
            </a:r>
            <a:endParaRPr/>
          </a:p>
          <a:p>
            <a:pPr indent="0" lvl="0" marL="0" rtl="0" algn="l">
              <a:spcBef>
                <a:spcPts val="0"/>
              </a:spcBef>
              <a:spcAft>
                <a:spcPts val="0"/>
              </a:spcAft>
              <a:buNone/>
            </a:pPr>
            <a:r>
              <a:rPr lang="es"/>
              <a:t>Hemos intentado mantener una lógica a la hora de asignar las tareas, utilizando a nuestro desarrollador junior para las tareas más sencillas y a los seniors para las más complicadas. </a:t>
            </a:r>
            <a:endParaRPr/>
          </a:p>
          <a:p>
            <a:pPr indent="0" lvl="0" marL="0" rtl="0" algn="l">
              <a:spcBef>
                <a:spcPts val="0"/>
              </a:spcBef>
              <a:spcAft>
                <a:spcPts val="0"/>
              </a:spcAft>
              <a:buNone/>
            </a:pPr>
            <a:r>
              <a:rPr lang="es"/>
              <a:t>No obstante, para maximizar el uso de recursos en algunas de las tareas más técnicas se ha utilizado la tupla desarrollador junior/senior.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2ad7c948f0_5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2ad7c948f0_5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Distribución</a:t>
            </a:r>
            <a:r>
              <a:rPr lang="es"/>
              <a:t> de las tareas equitativamente entre los recursos del proyecto.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Una vez finalizado el plan detallado con la </a:t>
            </a:r>
            <a:r>
              <a:rPr lang="es"/>
              <a:t>asignación</a:t>
            </a:r>
            <a:r>
              <a:rPr lang="es"/>
              <a:t> de recursos, podemos </a:t>
            </a:r>
            <a:r>
              <a:rPr lang="es"/>
              <a:t>obtener</a:t>
            </a:r>
            <a:r>
              <a:rPr lang="es"/>
              <a:t> una </a:t>
            </a:r>
            <a:r>
              <a:rPr lang="es"/>
              <a:t>visión</a:t>
            </a:r>
            <a:r>
              <a:rPr lang="es"/>
              <a:t> general de </a:t>
            </a:r>
            <a:r>
              <a:rPr lang="es"/>
              <a:t>los</a:t>
            </a:r>
            <a:r>
              <a:rPr lang="es"/>
              <a:t> recursos utilizados a lo largo de cada fase. Podemos observar que las fases que </a:t>
            </a:r>
            <a:r>
              <a:rPr lang="es"/>
              <a:t>más</a:t>
            </a:r>
            <a:r>
              <a:rPr lang="es"/>
              <a:t> recursos utilizan los la de </a:t>
            </a:r>
            <a:r>
              <a:rPr lang="es"/>
              <a:t>construcción</a:t>
            </a:r>
            <a:r>
              <a:rPr lang="es"/>
              <a:t> y </a:t>
            </a:r>
            <a:r>
              <a:rPr lang="es"/>
              <a:t>elaboración</a:t>
            </a:r>
            <a:r>
              <a:rPr lang="es"/>
              <a:t>. Finalmente podemos observar el coste total (en recursos humanos) del proyecto.</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2ad7c948f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2ad7c948f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2ad7c948f0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2ad7c948f0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2ad7c948f0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2ad7c948f0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2ad7c948f0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2ad7c948f0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2ad7c948f0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2ad7c948f0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2ad7c948f0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2ad7c948f0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2ad7c948f0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2ad7c948f0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2b0715ac1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2b0715ac1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2ad7c948f0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2ad7c948f0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2ad7c948f0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2ad7c948f0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ad7c948f0_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2ad7c948f0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ad7c948f0_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ad7c948f0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2.png"/><Relationship Id="rId6"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16.png"/><Relationship Id="rId6" Type="http://schemas.openxmlformats.org/officeDocument/2006/relationships/image" Target="../media/image6.png"/><Relationship Id="rId7" Type="http://schemas.openxmlformats.org/officeDocument/2006/relationships/image" Target="../media/image15.png"/><Relationship Id="rId8"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287700" y="461450"/>
            <a:ext cx="7760700" cy="4532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Gestión Administrativa.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“UATónomo”</a:t>
            </a:r>
            <a:endParaRPr b="0" i="1" sz="2600"/>
          </a:p>
          <a:p>
            <a:pPr indent="0" lvl="0" marL="0" rtl="0" algn="l">
              <a:spcBef>
                <a:spcPts val="0"/>
              </a:spcBef>
              <a:spcAft>
                <a:spcPts val="0"/>
              </a:spcAft>
              <a:buNone/>
            </a:pPr>
            <a:r>
              <a:rPr b="0" i="1" lang="es" sz="2600"/>
              <a:t>“Pequeñas soluciones para grandes comienzos”</a:t>
            </a:r>
            <a:endParaRPr b="0" i="1" sz="2600"/>
          </a:p>
          <a:p>
            <a:pPr indent="0" lvl="0" marL="0" rtl="0" algn="l">
              <a:spcBef>
                <a:spcPts val="0"/>
              </a:spcBef>
              <a:spcAft>
                <a:spcPts val="0"/>
              </a:spcAft>
              <a:buNone/>
            </a:pPr>
            <a:r>
              <a:t/>
            </a:r>
            <a:endParaRPr b="0" i="1" sz="2600"/>
          </a:p>
          <a:p>
            <a:pPr indent="0" lvl="0" marL="0" rtl="0" algn="l">
              <a:spcBef>
                <a:spcPts val="0"/>
              </a:spcBef>
              <a:spcAft>
                <a:spcPts val="0"/>
              </a:spcAft>
              <a:buNone/>
            </a:pPr>
            <a:r>
              <a:rPr i="1" lang="es" sz="2600"/>
              <a:t>Grupo L11-2</a:t>
            </a:r>
            <a:endParaRPr i="1" sz="2600"/>
          </a:p>
          <a:p>
            <a:pPr indent="0" lvl="0" marL="0" rtl="0" algn="l">
              <a:spcBef>
                <a:spcPts val="0"/>
              </a:spcBef>
              <a:spcAft>
                <a:spcPts val="0"/>
              </a:spcAft>
              <a:buNone/>
            </a:pPr>
            <a:r>
              <a:rPr b="0" i="1" lang="es" sz="2600"/>
              <a:t>Juan Saéz de Marco</a:t>
            </a:r>
            <a:endParaRPr b="0" i="1" sz="2600"/>
          </a:p>
          <a:p>
            <a:pPr indent="0" lvl="0" marL="0" rtl="0" algn="l">
              <a:spcBef>
                <a:spcPts val="0"/>
              </a:spcBef>
              <a:spcAft>
                <a:spcPts val="0"/>
              </a:spcAft>
              <a:buNone/>
            </a:pPr>
            <a:r>
              <a:rPr b="0" i="1" lang="es" sz="2600"/>
              <a:t>Vadym Formanyuk</a:t>
            </a:r>
            <a:endParaRPr b="0" i="1" sz="2600"/>
          </a:p>
          <a:p>
            <a:pPr indent="0" lvl="0" marL="0" rtl="0" algn="l">
              <a:spcBef>
                <a:spcPts val="0"/>
              </a:spcBef>
              <a:spcAft>
                <a:spcPts val="0"/>
              </a:spcAft>
              <a:buNone/>
            </a:pPr>
            <a:r>
              <a:rPr b="0" i="1" lang="es" sz="2600"/>
              <a:t>Ander Dorado Bolé </a:t>
            </a:r>
            <a:endParaRPr b="0" i="1" sz="2600"/>
          </a:p>
          <a:p>
            <a:pPr indent="0" lvl="0" marL="0" rtl="0" algn="l">
              <a:spcBef>
                <a:spcPts val="0"/>
              </a:spcBef>
              <a:spcAft>
                <a:spcPts val="0"/>
              </a:spcAft>
              <a:buNone/>
            </a:pPr>
            <a:r>
              <a:rPr b="0" i="1" lang="es" sz="2600"/>
              <a:t>Daniel Asensi Roch</a:t>
            </a:r>
            <a:endParaRPr/>
          </a:p>
        </p:txBody>
      </p:sp>
      <p:pic>
        <p:nvPicPr>
          <p:cNvPr id="87" name="Google Shape;87;p13"/>
          <p:cNvPicPr preferRelativeResize="0"/>
          <p:nvPr/>
        </p:nvPicPr>
        <p:blipFill>
          <a:blip r:embed="rId3">
            <a:alphaModFix/>
          </a:blip>
          <a:stretch>
            <a:fillRect/>
          </a:stretch>
        </p:blipFill>
        <p:spPr>
          <a:xfrm>
            <a:off x="7378150" y="461450"/>
            <a:ext cx="1765850" cy="85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2"/>
          <p:cNvSpPr txBox="1"/>
          <p:nvPr>
            <p:ph type="title"/>
          </p:nvPr>
        </p:nvSpPr>
        <p:spPr>
          <a:xfrm>
            <a:off x="2802450" y="2304150"/>
            <a:ext cx="35391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2. Estimación de costes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Estimación de costes-Salarios</a:t>
            </a:r>
            <a:endParaRPr/>
          </a:p>
        </p:txBody>
      </p:sp>
      <p:sp>
        <p:nvSpPr>
          <p:cNvPr id="202" name="Google Shape;202;p23"/>
          <p:cNvSpPr txBox="1"/>
          <p:nvPr>
            <p:ph idx="1" type="body"/>
          </p:nvPr>
        </p:nvSpPr>
        <p:spPr>
          <a:xfrm>
            <a:off x="729450" y="2078875"/>
            <a:ext cx="7688700" cy="257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600"/>
              <a:t>Salarios</a:t>
            </a:r>
            <a:r>
              <a:rPr lang="es" sz="1600"/>
              <a:t>: </a:t>
            </a:r>
            <a:r>
              <a:rPr lang="es" sz="1400"/>
              <a:t>En este apartado encontramos los 3 salarios diferentes de cada uno de los 4 desarrolladores de nuestra aplicación, divididos según su nivel de experiencia.</a:t>
            </a:r>
            <a:endParaRPr sz="1400"/>
          </a:p>
          <a:p>
            <a:pPr indent="0" lvl="0" marL="0" rtl="0" algn="l">
              <a:spcBef>
                <a:spcPts val="1200"/>
              </a:spcBef>
              <a:spcAft>
                <a:spcPts val="0"/>
              </a:spcAft>
              <a:buNone/>
            </a:pPr>
            <a:r>
              <a:rPr b="1" lang="es" sz="1400"/>
              <a:t>Desarrollador Junior:  </a:t>
            </a:r>
            <a:r>
              <a:rPr lang="es" sz="1400"/>
              <a:t>1641€/mes.</a:t>
            </a:r>
            <a:endParaRPr sz="1400"/>
          </a:p>
          <a:p>
            <a:pPr indent="0" lvl="0" marL="0" rtl="0" algn="l">
              <a:spcBef>
                <a:spcPts val="1200"/>
              </a:spcBef>
              <a:spcAft>
                <a:spcPts val="0"/>
              </a:spcAft>
              <a:buNone/>
            </a:pPr>
            <a:r>
              <a:rPr b="1" lang="es" sz="1400"/>
              <a:t>Desarrolladores Semi senior: </a:t>
            </a:r>
            <a:r>
              <a:rPr lang="es" sz="1400"/>
              <a:t>2283€/mes x 2 = 4566€/mes </a:t>
            </a:r>
            <a:endParaRPr sz="1400"/>
          </a:p>
          <a:p>
            <a:pPr indent="0" lvl="0" marL="0" rtl="0" algn="l">
              <a:spcBef>
                <a:spcPts val="1200"/>
              </a:spcBef>
              <a:spcAft>
                <a:spcPts val="1200"/>
              </a:spcAft>
              <a:buNone/>
            </a:pPr>
            <a:r>
              <a:rPr b="1" lang="es" sz="1400"/>
              <a:t>Desarrollador Senior: </a:t>
            </a:r>
            <a:r>
              <a:rPr lang="es" sz="1400"/>
              <a:t>3550€/mes </a:t>
            </a:r>
            <a:endParaRPr sz="1400"/>
          </a:p>
        </p:txBody>
      </p:sp>
      <p:sp>
        <p:nvSpPr>
          <p:cNvPr id="203" name="Google Shape;203;p23"/>
          <p:cNvSpPr txBox="1"/>
          <p:nvPr/>
        </p:nvSpPr>
        <p:spPr>
          <a:xfrm>
            <a:off x="729450" y="4035475"/>
            <a:ext cx="768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Coste Total de salarios durante el proyecto:  </a:t>
            </a:r>
            <a:r>
              <a:rPr lang="es">
                <a:latin typeface="Lato"/>
                <a:ea typeface="Lato"/>
                <a:cs typeface="Lato"/>
                <a:sym typeface="Lato"/>
              </a:rPr>
              <a:t>34149,5€ </a:t>
            </a:r>
            <a:endParaRPr>
              <a:latin typeface="Lato"/>
              <a:ea typeface="Lato"/>
              <a:cs typeface="Lato"/>
              <a:sym typeface="Lato"/>
            </a:endParaRPr>
          </a:p>
          <a:p>
            <a:pPr indent="0" lvl="0" marL="0" rtl="0" algn="l">
              <a:spcBef>
                <a:spcPts val="0"/>
              </a:spcBef>
              <a:spcAft>
                <a:spcPts val="0"/>
              </a:spcAft>
              <a:buNone/>
            </a:pPr>
            <a:r>
              <a:rPr b="1" lang="es">
                <a:latin typeface="Lato"/>
                <a:ea typeface="Lato"/>
                <a:cs typeface="Lato"/>
                <a:sym typeface="Lato"/>
              </a:rPr>
              <a:t>Coste Total de salarios la mes: </a:t>
            </a:r>
            <a:r>
              <a:rPr lang="es">
                <a:latin typeface="Lato"/>
                <a:ea typeface="Lato"/>
                <a:cs typeface="Lato"/>
                <a:sym typeface="Lato"/>
              </a:rPr>
              <a:t>9757€</a:t>
            </a:r>
            <a:endParaRPr>
              <a:latin typeface="Lato"/>
              <a:ea typeface="Lato"/>
              <a:cs typeface="Lato"/>
              <a:sym typeface="Lato"/>
            </a:endParaRPr>
          </a:p>
        </p:txBody>
      </p:sp>
      <p:pic>
        <p:nvPicPr>
          <p:cNvPr id="204" name="Google Shape;204;p23"/>
          <p:cNvPicPr preferRelativeResize="0"/>
          <p:nvPr/>
        </p:nvPicPr>
        <p:blipFill>
          <a:blip r:embed="rId3">
            <a:alphaModFix/>
          </a:blip>
          <a:stretch>
            <a:fillRect/>
          </a:stretch>
        </p:blipFill>
        <p:spPr>
          <a:xfrm flipH="1">
            <a:off x="5586250" y="2717750"/>
            <a:ext cx="3557749" cy="22236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Estimación de costes-Espacio de trabajo</a:t>
            </a:r>
            <a:endParaRPr/>
          </a:p>
        </p:txBody>
      </p:sp>
      <p:sp>
        <p:nvSpPr>
          <p:cNvPr id="210" name="Google Shape;210;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t>Espacio de trabajo:</a:t>
            </a:r>
            <a:r>
              <a:rPr lang="es"/>
              <a:t> En este apartado encontramos el alquiler del local utilizado por nuestros programadores para el desarrollo de la aplicación.</a:t>
            </a:r>
            <a:endParaRPr/>
          </a:p>
          <a:p>
            <a:pPr indent="0" lvl="0" marL="0" rtl="0" algn="l">
              <a:spcBef>
                <a:spcPts val="1200"/>
              </a:spcBef>
              <a:spcAft>
                <a:spcPts val="0"/>
              </a:spcAft>
              <a:buNone/>
            </a:pPr>
            <a:r>
              <a:rPr b="1" lang="es"/>
              <a:t>Alquiler del local: </a:t>
            </a:r>
            <a:r>
              <a:rPr lang="es"/>
              <a:t>500€/mes</a:t>
            </a:r>
            <a:endParaRPr/>
          </a:p>
          <a:p>
            <a:pPr indent="0" lvl="0" marL="0" rtl="0" algn="l">
              <a:spcBef>
                <a:spcPts val="1200"/>
              </a:spcBef>
              <a:spcAft>
                <a:spcPts val="0"/>
              </a:spcAft>
              <a:buNone/>
            </a:pPr>
            <a:r>
              <a:rPr b="1" lang="es"/>
              <a:t>Costo de agua: </a:t>
            </a:r>
            <a:r>
              <a:rPr lang="es"/>
              <a:t>50€/mes </a:t>
            </a:r>
            <a:endParaRPr/>
          </a:p>
          <a:p>
            <a:pPr indent="0" lvl="0" marL="0" rtl="0" algn="l">
              <a:spcBef>
                <a:spcPts val="1200"/>
              </a:spcBef>
              <a:spcAft>
                <a:spcPts val="0"/>
              </a:spcAft>
              <a:buNone/>
            </a:pPr>
            <a:r>
              <a:rPr b="1" lang="es"/>
              <a:t>Luz: </a:t>
            </a:r>
            <a:r>
              <a:rPr lang="es"/>
              <a:t>155€/mes  </a:t>
            </a:r>
            <a:endParaRPr/>
          </a:p>
          <a:p>
            <a:pPr indent="0" lvl="0" marL="0" rtl="0" algn="l">
              <a:spcBef>
                <a:spcPts val="1200"/>
              </a:spcBef>
              <a:spcAft>
                <a:spcPts val="1200"/>
              </a:spcAft>
              <a:buNone/>
            </a:pPr>
            <a:r>
              <a:rPr b="1" lang="es"/>
              <a:t>Conexión a internet: </a:t>
            </a:r>
            <a:r>
              <a:rPr lang="es"/>
              <a:t>75€/mes</a:t>
            </a:r>
            <a:endParaRPr/>
          </a:p>
        </p:txBody>
      </p:sp>
      <p:sp>
        <p:nvSpPr>
          <p:cNvPr id="211" name="Google Shape;211;p24"/>
          <p:cNvSpPr txBox="1"/>
          <p:nvPr/>
        </p:nvSpPr>
        <p:spPr>
          <a:xfrm>
            <a:off x="729450" y="4215125"/>
            <a:ext cx="768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Coste Total mes: </a:t>
            </a:r>
            <a:r>
              <a:rPr lang="es">
                <a:latin typeface="Lato"/>
                <a:ea typeface="Lato"/>
                <a:cs typeface="Lato"/>
                <a:sym typeface="Lato"/>
              </a:rPr>
              <a:t>780€/mes</a:t>
            </a:r>
            <a:endParaRPr>
              <a:latin typeface="Lato"/>
              <a:ea typeface="Lato"/>
              <a:cs typeface="Lato"/>
              <a:sym typeface="Lato"/>
            </a:endParaRPr>
          </a:p>
          <a:p>
            <a:pPr indent="0" lvl="0" marL="0" rtl="0" algn="l">
              <a:spcBef>
                <a:spcPts val="0"/>
              </a:spcBef>
              <a:spcAft>
                <a:spcPts val="0"/>
              </a:spcAft>
              <a:buNone/>
            </a:pPr>
            <a:r>
              <a:rPr b="1" lang="es">
                <a:latin typeface="Lato"/>
                <a:ea typeface="Lato"/>
                <a:cs typeface="Lato"/>
                <a:sym typeface="Lato"/>
              </a:rPr>
              <a:t>Coste Total durante el desarrollo: </a:t>
            </a:r>
            <a:r>
              <a:rPr lang="es">
                <a:latin typeface="Lato"/>
                <a:ea typeface="Lato"/>
                <a:cs typeface="Lato"/>
                <a:sym typeface="Lato"/>
              </a:rPr>
              <a:t>2730€</a:t>
            </a:r>
            <a:endParaRPr>
              <a:latin typeface="Lato"/>
              <a:ea typeface="Lato"/>
              <a:cs typeface="Lato"/>
              <a:sym typeface="Lato"/>
            </a:endParaRPr>
          </a:p>
        </p:txBody>
      </p:sp>
      <p:pic>
        <p:nvPicPr>
          <p:cNvPr id="212" name="Google Shape;212;p24"/>
          <p:cNvPicPr preferRelativeResize="0"/>
          <p:nvPr/>
        </p:nvPicPr>
        <p:blipFill>
          <a:blip r:embed="rId3">
            <a:alphaModFix/>
          </a:blip>
          <a:stretch>
            <a:fillRect/>
          </a:stretch>
        </p:blipFill>
        <p:spPr>
          <a:xfrm>
            <a:off x="4671825" y="2571750"/>
            <a:ext cx="2555524" cy="1916650"/>
          </a:xfrm>
          <a:prstGeom prst="rect">
            <a:avLst/>
          </a:prstGeom>
          <a:noFill/>
          <a:ln>
            <a:noFill/>
          </a:ln>
        </p:spPr>
      </p:pic>
      <p:sp>
        <p:nvSpPr>
          <p:cNvPr id="213" name="Google Shape;213;p24"/>
          <p:cNvSpPr txBox="1"/>
          <p:nvPr/>
        </p:nvSpPr>
        <p:spPr>
          <a:xfrm>
            <a:off x="4634400" y="4559525"/>
            <a:ext cx="32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Oficina Rambla Mendez Nuñez,39 </a:t>
            </a:r>
            <a:endParaRPr>
              <a:latin typeface="Lato"/>
              <a:ea typeface="Lato"/>
              <a:cs typeface="Lato"/>
              <a:sym typeface="Lato"/>
            </a:endParaRPr>
          </a:p>
        </p:txBody>
      </p:sp>
      <p:pic>
        <p:nvPicPr>
          <p:cNvPr id="214" name="Google Shape;214;p24"/>
          <p:cNvPicPr preferRelativeResize="0"/>
          <p:nvPr/>
        </p:nvPicPr>
        <p:blipFill>
          <a:blip r:embed="rId4">
            <a:alphaModFix/>
          </a:blip>
          <a:stretch>
            <a:fillRect/>
          </a:stretch>
        </p:blipFill>
        <p:spPr>
          <a:xfrm>
            <a:off x="7543225" y="2571750"/>
            <a:ext cx="1402700" cy="1402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Estimación de costes-Gastos de trabajo</a:t>
            </a:r>
            <a:endParaRPr/>
          </a:p>
          <a:p>
            <a:pPr indent="0" lvl="0" marL="0" rtl="0" algn="l">
              <a:spcBef>
                <a:spcPts val="0"/>
              </a:spcBef>
              <a:spcAft>
                <a:spcPts val="0"/>
              </a:spcAft>
              <a:buNone/>
            </a:pPr>
            <a:r>
              <a:t/>
            </a:r>
            <a:endParaRPr/>
          </a:p>
        </p:txBody>
      </p:sp>
      <p:sp>
        <p:nvSpPr>
          <p:cNvPr id="220" name="Google Shape;220;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t>Gastos de trabajo</a:t>
            </a:r>
            <a:r>
              <a:rPr lang="es"/>
              <a:t>: En este apartado incluimos todos los gastos implicados directamente en el desarrollo de la aplicación y el mantenimiento de la misma.</a:t>
            </a:r>
            <a:endParaRPr/>
          </a:p>
          <a:p>
            <a:pPr indent="0" lvl="0" marL="0" rtl="0" algn="l">
              <a:spcBef>
                <a:spcPts val="1200"/>
              </a:spcBef>
              <a:spcAft>
                <a:spcPts val="0"/>
              </a:spcAft>
              <a:buNone/>
            </a:pPr>
            <a:r>
              <a:rPr b="1" lang="es"/>
              <a:t>Equipos y licencias Software: </a:t>
            </a:r>
            <a:r>
              <a:rPr lang="es"/>
              <a:t>220€/mes</a:t>
            </a:r>
            <a:endParaRPr/>
          </a:p>
          <a:p>
            <a:pPr indent="0" lvl="0" marL="0" rtl="0" algn="l">
              <a:spcBef>
                <a:spcPts val="1200"/>
              </a:spcBef>
              <a:spcAft>
                <a:spcPts val="1200"/>
              </a:spcAft>
              <a:buNone/>
            </a:pPr>
            <a:r>
              <a:rPr b="1" lang="es"/>
              <a:t>Alquiler del servidor:  </a:t>
            </a:r>
            <a:r>
              <a:rPr lang="es"/>
              <a:t>457€/mes</a:t>
            </a:r>
            <a:endParaRPr/>
          </a:p>
        </p:txBody>
      </p:sp>
      <p:sp>
        <p:nvSpPr>
          <p:cNvPr id="221" name="Google Shape;221;p25"/>
          <p:cNvSpPr txBox="1"/>
          <p:nvPr/>
        </p:nvSpPr>
        <p:spPr>
          <a:xfrm>
            <a:off x="729400" y="3436475"/>
            <a:ext cx="768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Coste total mes: </a:t>
            </a:r>
            <a:r>
              <a:rPr lang="es">
                <a:latin typeface="Lato"/>
                <a:ea typeface="Lato"/>
                <a:cs typeface="Lato"/>
                <a:sym typeface="Lato"/>
              </a:rPr>
              <a:t>677€/mes</a:t>
            </a:r>
            <a:endParaRPr>
              <a:latin typeface="Lato"/>
              <a:ea typeface="Lato"/>
              <a:cs typeface="Lato"/>
              <a:sym typeface="Lato"/>
            </a:endParaRPr>
          </a:p>
          <a:p>
            <a:pPr indent="0" lvl="0" marL="0" rtl="0" algn="l">
              <a:spcBef>
                <a:spcPts val="0"/>
              </a:spcBef>
              <a:spcAft>
                <a:spcPts val="0"/>
              </a:spcAft>
              <a:buNone/>
            </a:pPr>
            <a:r>
              <a:rPr b="1" lang="es">
                <a:latin typeface="Lato"/>
                <a:ea typeface="Lato"/>
                <a:cs typeface="Lato"/>
                <a:sym typeface="Lato"/>
              </a:rPr>
              <a:t>Coste total durante el desarrollo: </a:t>
            </a:r>
            <a:r>
              <a:rPr lang="es">
                <a:latin typeface="Lato"/>
                <a:ea typeface="Lato"/>
                <a:cs typeface="Lato"/>
                <a:sym typeface="Lato"/>
              </a:rPr>
              <a:t>2369,5€</a:t>
            </a:r>
            <a:endParaRPr>
              <a:latin typeface="Lato"/>
              <a:ea typeface="Lato"/>
              <a:cs typeface="Lato"/>
              <a:sym typeface="Lato"/>
            </a:endParaRPr>
          </a:p>
        </p:txBody>
      </p:sp>
      <p:pic>
        <p:nvPicPr>
          <p:cNvPr id="222" name="Google Shape;222;p25"/>
          <p:cNvPicPr preferRelativeResize="0"/>
          <p:nvPr/>
        </p:nvPicPr>
        <p:blipFill>
          <a:blip r:embed="rId3">
            <a:alphaModFix/>
          </a:blip>
          <a:stretch>
            <a:fillRect/>
          </a:stretch>
        </p:blipFill>
        <p:spPr>
          <a:xfrm>
            <a:off x="7121275" y="2560950"/>
            <a:ext cx="1480325" cy="1480325"/>
          </a:xfrm>
          <a:prstGeom prst="rect">
            <a:avLst/>
          </a:prstGeom>
          <a:noFill/>
          <a:ln>
            <a:noFill/>
          </a:ln>
        </p:spPr>
      </p:pic>
      <p:pic>
        <p:nvPicPr>
          <p:cNvPr id="223" name="Google Shape;223;p25"/>
          <p:cNvPicPr preferRelativeResize="0"/>
          <p:nvPr/>
        </p:nvPicPr>
        <p:blipFill>
          <a:blip r:embed="rId4">
            <a:alphaModFix/>
          </a:blip>
          <a:stretch>
            <a:fillRect/>
          </a:stretch>
        </p:blipFill>
        <p:spPr>
          <a:xfrm>
            <a:off x="6004500" y="3909500"/>
            <a:ext cx="1234000" cy="1234000"/>
          </a:xfrm>
          <a:prstGeom prst="rect">
            <a:avLst/>
          </a:prstGeom>
          <a:noFill/>
          <a:ln>
            <a:noFill/>
          </a:ln>
        </p:spPr>
      </p:pic>
      <p:pic>
        <p:nvPicPr>
          <p:cNvPr id="224" name="Google Shape;224;p25"/>
          <p:cNvPicPr preferRelativeResize="0"/>
          <p:nvPr/>
        </p:nvPicPr>
        <p:blipFill>
          <a:blip r:embed="rId5">
            <a:alphaModFix/>
          </a:blip>
          <a:stretch>
            <a:fillRect/>
          </a:stretch>
        </p:blipFill>
        <p:spPr>
          <a:xfrm>
            <a:off x="4373600" y="2427038"/>
            <a:ext cx="1564776" cy="15647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Estimación de costes- Otros gastos</a:t>
            </a:r>
            <a:endParaRPr/>
          </a:p>
        </p:txBody>
      </p:sp>
      <p:sp>
        <p:nvSpPr>
          <p:cNvPr id="230" name="Google Shape;230;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t>Otros gastos</a:t>
            </a:r>
            <a:r>
              <a:rPr lang="es"/>
              <a:t>: En este apartado encontramos los gastos relacionados con la comodidad de los trabajadores.</a:t>
            </a:r>
            <a:endParaRPr/>
          </a:p>
          <a:p>
            <a:pPr indent="0" lvl="0" marL="0" rtl="0" algn="l">
              <a:spcBef>
                <a:spcPts val="1200"/>
              </a:spcBef>
              <a:spcAft>
                <a:spcPts val="0"/>
              </a:spcAft>
              <a:buNone/>
            </a:pPr>
            <a:r>
              <a:rPr b="1" lang="es"/>
              <a:t>Alimentación del equipo: </a:t>
            </a:r>
            <a:r>
              <a:rPr lang="es"/>
              <a:t>100€</a:t>
            </a:r>
            <a:endParaRPr/>
          </a:p>
          <a:p>
            <a:pPr indent="0" lvl="0" marL="0" rtl="0" algn="l">
              <a:spcBef>
                <a:spcPts val="1200"/>
              </a:spcBef>
              <a:spcAft>
                <a:spcPts val="0"/>
              </a:spcAft>
              <a:buNone/>
            </a:pPr>
            <a:r>
              <a:rPr b="1" lang="es"/>
              <a:t>Seguridad Social: </a:t>
            </a:r>
            <a:r>
              <a:rPr lang="es"/>
              <a:t>620,34€</a:t>
            </a:r>
            <a:endParaRPr/>
          </a:p>
          <a:p>
            <a:pPr indent="0" lvl="0" marL="0" rtl="0" algn="l">
              <a:spcBef>
                <a:spcPts val="1200"/>
              </a:spcBef>
              <a:spcAft>
                <a:spcPts val="1200"/>
              </a:spcAft>
              <a:buNone/>
            </a:pPr>
            <a:r>
              <a:t/>
            </a:r>
            <a:endParaRPr/>
          </a:p>
        </p:txBody>
      </p:sp>
      <p:sp>
        <p:nvSpPr>
          <p:cNvPr id="231" name="Google Shape;231;p26"/>
          <p:cNvSpPr txBox="1"/>
          <p:nvPr/>
        </p:nvSpPr>
        <p:spPr>
          <a:xfrm>
            <a:off x="733725" y="3414025"/>
            <a:ext cx="768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Coste total mes: </a:t>
            </a:r>
            <a:r>
              <a:rPr lang="es">
                <a:latin typeface="Lato"/>
                <a:ea typeface="Lato"/>
                <a:cs typeface="Lato"/>
                <a:sym typeface="Lato"/>
              </a:rPr>
              <a:t>720,34€</a:t>
            </a:r>
            <a:endParaRPr>
              <a:latin typeface="Lato"/>
              <a:ea typeface="Lato"/>
              <a:cs typeface="Lato"/>
              <a:sym typeface="Lato"/>
            </a:endParaRPr>
          </a:p>
          <a:p>
            <a:pPr indent="0" lvl="0" marL="0" rtl="0" algn="l">
              <a:spcBef>
                <a:spcPts val="0"/>
              </a:spcBef>
              <a:spcAft>
                <a:spcPts val="0"/>
              </a:spcAft>
              <a:buNone/>
            </a:pPr>
            <a:r>
              <a:rPr b="1" lang="es">
                <a:latin typeface="Lato"/>
                <a:ea typeface="Lato"/>
                <a:cs typeface="Lato"/>
                <a:sym typeface="Lato"/>
              </a:rPr>
              <a:t>Coste total desarrollo: </a:t>
            </a:r>
            <a:r>
              <a:rPr lang="es">
                <a:latin typeface="Lato"/>
                <a:ea typeface="Lato"/>
                <a:cs typeface="Lato"/>
                <a:sym typeface="Lato"/>
              </a:rPr>
              <a:t>2521,19€</a:t>
            </a:r>
            <a:endParaRPr>
              <a:latin typeface="Lato"/>
              <a:ea typeface="Lato"/>
              <a:cs typeface="Lato"/>
              <a:sym typeface="Lato"/>
            </a:endParaRPr>
          </a:p>
        </p:txBody>
      </p:sp>
      <p:pic>
        <p:nvPicPr>
          <p:cNvPr id="232" name="Google Shape;232;p26"/>
          <p:cNvPicPr preferRelativeResize="0"/>
          <p:nvPr/>
        </p:nvPicPr>
        <p:blipFill>
          <a:blip r:embed="rId3">
            <a:alphaModFix/>
          </a:blip>
          <a:stretch>
            <a:fillRect/>
          </a:stretch>
        </p:blipFill>
        <p:spPr>
          <a:xfrm>
            <a:off x="4331050" y="2571745"/>
            <a:ext cx="3358425" cy="1890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Estimación de costes: Total de costo</a:t>
            </a:r>
            <a:endParaRPr/>
          </a:p>
        </p:txBody>
      </p:sp>
      <p:sp>
        <p:nvSpPr>
          <p:cNvPr id="238" name="Google Shape;238;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s" sz="2400"/>
              <a:t>Total del coste mensual del proyecto:</a:t>
            </a:r>
            <a:endParaRPr b="1" sz="2400"/>
          </a:p>
          <a:p>
            <a:pPr indent="0" lvl="0" marL="0" rtl="0" algn="l">
              <a:spcBef>
                <a:spcPts val="1200"/>
              </a:spcBef>
              <a:spcAft>
                <a:spcPts val="0"/>
              </a:spcAft>
              <a:buNone/>
            </a:pPr>
            <a:r>
              <a:rPr b="1" lang="es" sz="2400"/>
              <a:t>12034€/mes</a:t>
            </a:r>
            <a:endParaRPr b="1" sz="2400"/>
          </a:p>
          <a:p>
            <a:pPr indent="0" lvl="0" marL="0" rtl="0" algn="l">
              <a:spcBef>
                <a:spcPts val="1200"/>
              </a:spcBef>
              <a:spcAft>
                <a:spcPts val="0"/>
              </a:spcAft>
              <a:buNone/>
            </a:pPr>
            <a:r>
              <a:rPr b="1" lang="es" sz="2400"/>
              <a:t>Total del coste del proyecto:</a:t>
            </a:r>
            <a:endParaRPr b="1" sz="2400"/>
          </a:p>
          <a:p>
            <a:pPr indent="0" lvl="0" marL="0" rtl="0" algn="l">
              <a:spcBef>
                <a:spcPts val="1200"/>
              </a:spcBef>
              <a:spcAft>
                <a:spcPts val="1200"/>
              </a:spcAft>
              <a:buNone/>
            </a:pPr>
            <a:r>
              <a:rPr b="1" lang="es" sz="2400"/>
              <a:t>42119€</a:t>
            </a:r>
            <a:endParaRPr b="1"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Estimación de costes- Ley de Parkinson</a:t>
            </a:r>
            <a:endParaRPr/>
          </a:p>
        </p:txBody>
      </p:sp>
      <p:sp>
        <p:nvSpPr>
          <p:cNvPr id="244" name="Google Shape;244;p28"/>
          <p:cNvSpPr txBox="1"/>
          <p:nvPr>
            <p:ph idx="1" type="body"/>
          </p:nvPr>
        </p:nvSpPr>
        <p:spPr>
          <a:xfrm>
            <a:off x="729450" y="2078875"/>
            <a:ext cx="7688700" cy="281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600"/>
              <a:t>Ley de Parkinson aplicada a UATónomo.</a:t>
            </a:r>
            <a:endParaRPr b="1" sz="1600"/>
          </a:p>
          <a:p>
            <a:pPr indent="0" lvl="0" marL="0" rtl="0" algn="l">
              <a:spcBef>
                <a:spcPts val="1200"/>
              </a:spcBef>
              <a:spcAft>
                <a:spcPts val="0"/>
              </a:spcAft>
              <a:buNone/>
            </a:pPr>
            <a:r>
              <a:rPr i="1" lang="es" sz="1100"/>
              <a:t>“El trabajo se expande hasta llenar el tiempo del que se dispone para su realización.”</a:t>
            </a:r>
            <a:endParaRPr i="1" sz="1100"/>
          </a:p>
          <a:p>
            <a:pPr indent="0" lvl="0" marL="0" rtl="0" algn="l">
              <a:spcBef>
                <a:spcPts val="1200"/>
              </a:spcBef>
              <a:spcAft>
                <a:spcPts val="0"/>
              </a:spcAft>
              <a:buNone/>
            </a:pPr>
            <a:r>
              <a:rPr i="1" lang="es" sz="1100"/>
              <a:t>“El tiempo dedicado a cualquier tarea/trabajo es inversamente proporcional a su importancia”</a:t>
            </a:r>
            <a:endParaRPr i="1" sz="1100"/>
          </a:p>
          <a:p>
            <a:pPr indent="0" lvl="0" marL="0" rtl="0" algn="l">
              <a:spcBef>
                <a:spcPts val="1200"/>
              </a:spcBef>
              <a:spcAft>
                <a:spcPts val="0"/>
              </a:spcAft>
              <a:buNone/>
            </a:pPr>
            <a:r>
              <a:rPr i="1" lang="es" sz="1100"/>
              <a:t>“Los gastos aumentan hasta cubrir todos los ingresos”</a:t>
            </a:r>
            <a:endParaRPr i="1" sz="1100"/>
          </a:p>
          <a:p>
            <a:pPr indent="0" lvl="0" marL="0" rtl="0" algn="l">
              <a:spcBef>
                <a:spcPts val="1200"/>
              </a:spcBef>
              <a:spcAft>
                <a:spcPts val="0"/>
              </a:spcAft>
              <a:buNone/>
            </a:pPr>
            <a:r>
              <a:rPr b="1" lang="es" sz="1200"/>
              <a:t>Esfuerzo = Recursos * Tiempo</a:t>
            </a:r>
            <a:endParaRPr b="1" sz="1200"/>
          </a:p>
          <a:p>
            <a:pPr indent="0" lvl="0" marL="0" rtl="0" algn="l">
              <a:spcBef>
                <a:spcPts val="1200"/>
              </a:spcBef>
              <a:spcAft>
                <a:spcPts val="0"/>
              </a:spcAft>
              <a:buNone/>
            </a:pPr>
            <a:r>
              <a:rPr b="1" lang="es" sz="1200"/>
              <a:t>Esfuerzo = 4 x 3,5  = 14</a:t>
            </a:r>
            <a:endParaRPr b="1" sz="1600"/>
          </a:p>
          <a:p>
            <a:pPr indent="0" lvl="0" marL="0" rtl="0" algn="l">
              <a:spcBef>
                <a:spcPts val="1200"/>
              </a:spcBef>
              <a:spcAft>
                <a:spcPts val="1200"/>
              </a:spcAft>
              <a:buNone/>
            </a:pPr>
            <a:r>
              <a:t/>
            </a:r>
            <a:endParaRPr b="1" sz="1600"/>
          </a:p>
        </p:txBody>
      </p:sp>
      <p:pic>
        <p:nvPicPr>
          <p:cNvPr id="245" name="Google Shape;245;p28"/>
          <p:cNvPicPr preferRelativeResize="0"/>
          <p:nvPr/>
        </p:nvPicPr>
        <p:blipFill>
          <a:blip r:embed="rId3">
            <a:alphaModFix/>
          </a:blip>
          <a:stretch>
            <a:fillRect/>
          </a:stretch>
        </p:blipFill>
        <p:spPr>
          <a:xfrm>
            <a:off x="6117300" y="3289275"/>
            <a:ext cx="3026700" cy="1891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txBox="1"/>
          <p:nvPr>
            <p:ph type="title"/>
          </p:nvPr>
        </p:nvSpPr>
        <p:spPr>
          <a:xfrm>
            <a:off x="729450" y="66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Estimación de coste- Pricing to Win</a:t>
            </a:r>
            <a:endParaRPr/>
          </a:p>
        </p:txBody>
      </p:sp>
      <p:sp>
        <p:nvSpPr>
          <p:cNvPr id="251" name="Google Shape;251;p29"/>
          <p:cNvSpPr txBox="1"/>
          <p:nvPr>
            <p:ph idx="1" type="body"/>
          </p:nvPr>
        </p:nvSpPr>
        <p:spPr>
          <a:xfrm>
            <a:off x="729450" y="2732725"/>
            <a:ext cx="2475000" cy="2178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s"/>
              <a:t>Openges </a:t>
            </a:r>
            <a:r>
              <a:rPr lang="es"/>
              <a:t> [29,95€/mes]</a:t>
            </a:r>
            <a:endParaRPr/>
          </a:p>
          <a:p>
            <a:pPr indent="0" lvl="0" marL="0" rtl="0" algn="l">
              <a:spcBef>
                <a:spcPts val="1200"/>
              </a:spcBef>
              <a:spcAft>
                <a:spcPts val="0"/>
              </a:spcAft>
              <a:buNone/>
            </a:pPr>
            <a:r>
              <a:rPr b="1" lang="es"/>
              <a:t>Anfix</a:t>
            </a:r>
            <a:r>
              <a:rPr lang="es"/>
              <a:t>  [Desde 10,90€ hasta 59,90€ con diferentes planes /mes]</a:t>
            </a:r>
            <a:endParaRPr/>
          </a:p>
          <a:p>
            <a:pPr indent="0" lvl="0" marL="0" rtl="0" algn="l">
              <a:spcBef>
                <a:spcPts val="1200"/>
              </a:spcBef>
              <a:spcAft>
                <a:spcPts val="0"/>
              </a:spcAft>
              <a:buNone/>
            </a:pPr>
            <a:r>
              <a:rPr b="1" lang="es"/>
              <a:t>Trello</a:t>
            </a:r>
            <a:r>
              <a:rPr lang="es"/>
              <a:t> [Desde Gratis hasta 17,50 € con diferentes planes  /mes]</a:t>
            </a:r>
            <a:endParaRPr/>
          </a:p>
          <a:p>
            <a:pPr indent="0" lvl="0" marL="0" rtl="0" algn="l">
              <a:spcBef>
                <a:spcPts val="1200"/>
              </a:spcBef>
              <a:spcAft>
                <a:spcPts val="0"/>
              </a:spcAft>
              <a:buNone/>
            </a:pPr>
            <a:r>
              <a:rPr b="1" lang="es"/>
              <a:t>Nomo</a:t>
            </a:r>
            <a:r>
              <a:rPr lang="es"/>
              <a:t> [Desde 14€ hasta 45€ con diferentes planes  /mes]</a:t>
            </a:r>
            <a:endParaRPr/>
          </a:p>
          <a:p>
            <a:pPr indent="0" lvl="0" marL="0" rtl="0" algn="l">
              <a:spcBef>
                <a:spcPts val="1200"/>
              </a:spcBef>
              <a:spcAft>
                <a:spcPts val="1200"/>
              </a:spcAft>
              <a:buNone/>
            </a:pPr>
            <a:r>
              <a:t/>
            </a:r>
            <a:endParaRPr/>
          </a:p>
        </p:txBody>
      </p:sp>
      <p:sp>
        <p:nvSpPr>
          <p:cNvPr id="252" name="Google Shape;252;p29"/>
          <p:cNvSpPr txBox="1"/>
          <p:nvPr/>
        </p:nvSpPr>
        <p:spPr>
          <a:xfrm>
            <a:off x="729450" y="1647525"/>
            <a:ext cx="8108400" cy="845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es" sz="1300">
                <a:solidFill>
                  <a:schemeClr val="accent1"/>
                </a:solidFill>
                <a:latin typeface="Lato"/>
                <a:ea typeface="Lato"/>
                <a:cs typeface="Lato"/>
                <a:sym typeface="Lato"/>
              </a:rPr>
              <a:t>Para poder aplicar esta técnica primero es necesario tener un </a:t>
            </a:r>
            <a:r>
              <a:rPr b="1" lang="es" sz="1300">
                <a:solidFill>
                  <a:schemeClr val="accent1"/>
                </a:solidFill>
                <a:latin typeface="Lato"/>
                <a:ea typeface="Lato"/>
                <a:cs typeface="Lato"/>
                <a:sym typeface="Lato"/>
              </a:rPr>
              <a:t>estudio de mercado en relación a lo que ofrecemos,</a:t>
            </a:r>
            <a:r>
              <a:rPr lang="es" sz="1300">
                <a:solidFill>
                  <a:schemeClr val="accent1"/>
                </a:solidFill>
                <a:latin typeface="Lato"/>
                <a:ea typeface="Lato"/>
                <a:cs typeface="Lato"/>
                <a:sym typeface="Lato"/>
              </a:rPr>
              <a:t> es decir, recolectar toda la información posible (respecto al producto y a los clientes potenciales que se pueden ganar). Una vez recolectada esta información se analiza y se estima.</a:t>
            </a:r>
            <a:endParaRPr sz="1300">
              <a:solidFill>
                <a:schemeClr val="accent1"/>
              </a:solidFill>
              <a:latin typeface="Lato"/>
              <a:ea typeface="Lato"/>
              <a:cs typeface="Lato"/>
              <a:sym typeface="Lato"/>
            </a:endParaRPr>
          </a:p>
        </p:txBody>
      </p:sp>
      <p:sp>
        <p:nvSpPr>
          <p:cNvPr id="253" name="Google Shape;253;p29"/>
          <p:cNvSpPr txBox="1"/>
          <p:nvPr/>
        </p:nvSpPr>
        <p:spPr>
          <a:xfrm>
            <a:off x="2837525" y="3166950"/>
            <a:ext cx="431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54" name="Google Shape;254;p29"/>
          <p:cNvSpPr txBox="1"/>
          <p:nvPr/>
        </p:nvSpPr>
        <p:spPr>
          <a:xfrm>
            <a:off x="3204450" y="2702775"/>
            <a:ext cx="2672700" cy="239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000">
                <a:solidFill>
                  <a:schemeClr val="accent1"/>
                </a:solidFill>
                <a:latin typeface="Lato"/>
                <a:ea typeface="Lato"/>
                <a:cs typeface="Lato"/>
                <a:sym typeface="Lato"/>
              </a:rPr>
              <a:t>Servicio gratis pero con publicidad.</a:t>
            </a:r>
            <a:endParaRPr sz="1000">
              <a:solidFill>
                <a:schemeClr val="accent1"/>
              </a:solidFill>
              <a:latin typeface="Lato"/>
              <a:ea typeface="Lato"/>
              <a:cs typeface="Lato"/>
              <a:sym typeface="Lato"/>
            </a:endParaRPr>
          </a:p>
          <a:p>
            <a:pPr indent="0" lvl="0" marL="0" rtl="0" algn="l">
              <a:lnSpc>
                <a:spcPct val="115000"/>
              </a:lnSpc>
              <a:spcBef>
                <a:spcPts val="1200"/>
              </a:spcBef>
              <a:spcAft>
                <a:spcPts val="0"/>
              </a:spcAft>
              <a:buNone/>
            </a:pPr>
            <a:r>
              <a:rPr lang="es" sz="1000">
                <a:solidFill>
                  <a:schemeClr val="accent1"/>
                </a:solidFill>
                <a:latin typeface="Lato"/>
                <a:ea typeface="Lato"/>
                <a:cs typeface="Lato"/>
                <a:sym typeface="Lato"/>
              </a:rPr>
              <a:t>Servicio gratis pero con funcionalidades reducidas.</a:t>
            </a:r>
            <a:endParaRPr sz="1000">
              <a:solidFill>
                <a:schemeClr val="accent1"/>
              </a:solidFill>
              <a:latin typeface="Lato"/>
              <a:ea typeface="Lato"/>
              <a:cs typeface="Lato"/>
              <a:sym typeface="Lato"/>
            </a:endParaRPr>
          </a:p>
          <a:p>
            <a:pPr indent="0" lvl="0" marL="0" rtl="0" algn="l">
              <a:lnSpc>
                <a:spcPct val="115000"/>
              </a:lnSpc>
              <a:spcBef>
                <a:spcPts val="1200"/>
              </a:spcBef>
              <a:spcAft>
                <a:spcPts val="0"/>
              </a:spcAft>
              <a:buNone/>
            </a:pPr>
            <a:r>
              <a:rPr lang="es" sz="1000">
                <a:solidFill>
                  <a:schemeClr val="accent1"/>
                </a:solidFill>
                <a:latin typeface="Lato"/>
                <a:ea typeface="Lato"/>
                <a:cs typeface="Lato"/>
                <a:sym typeface="Lato"/>
              </a:rPr>
              <a:t>Descuento si el cliente paga 1 año.</a:t>
            </a:r>
            <a:endParaRPr sz="1000">
              <a:solidFill>
                <a:schemeClr val="accent1"/>
              </a:solidFill>
              <a:latin typeface="Lato"/>
              <a:ea typeface="Lato"/>
              <a:cs typeface="Lato"/>
              <a:sym typeface="Lato"/>
            </a:endParaRPr>
          </a:p>
          <a:p>
            <a:pPr indent="0" lvl="0" marL="0" rtl="0" algn="l">
              <a:lnSpc>
                <a:spcPct val="115000"/>
              </a:lnSpc>
              <a:spcBef>
                <a:spcPts val="1200"/>
              </a:spcBef>
              <a:spcAft>
                <a:spcPts val="0"/>
              </a:spcAft>
              <a:buNone/>
            </a:pPr>
            <a:r>
              <a:rPr lang="es" sz="1000">
                <a:solidFill>
                  <a:schemeClr val="accent1"/>
                </a:solidFill>
                <a:latin typeface="Lato"/>
                <a:ea typeface="Lato"/>
                <a:cs typeface="Lato"/>
                <a:sym typeface="Lato"/>
              </a:rPr>
              <a:t>Prueba gratuita por un cierto tiempo.</a:t>
            </a:r>
            <a:endParaRPr sz="1000">
              <a:solidFill>
                <a:schemeClr val="accent1"/>
              </a:solidFill>
              <a:latin typeface="Lato"/>
              <a:ea typeface="Lato"/>
              <a:cs typeface="Lato"/>
              <a:sym typeface="Lato"/>
            </a:endParaRPr>
          </a:p>
          <a:p>
            <a:pPr indent="0" lvl="0" marL="0" rtl="0" algn="l">
              <a:lnSpc>
                <a:spcPct val="115000"/>
              </a:lnSpc>
              <a:spcBef>
                <a:spcPts val="1200"/>
              </a:spcBef>
              <a:spcAft>
                <a:spcPts val="0"/>
              </a:spcAft>
              <a:buNone/>
            </a:pPr>
            <a:r>
              <a:rPr lang="es" sz="1000">
                <a:solidFill>
                  <a:schemeClr val="accent1"/>
                </a:solidFill>
                <a:latin typeface="Lato"/>
                <a:ea typeface="Lato"/>
                <a:cs typeface="Lato"/>
                <a:sym typeface="Lato"/>
              </a:rPr>
              <a:t>Distintos planes con distintas funcionalidades y precios cada uno</a:t>
            </a:r>
            <a:endParaRPr sz="1000">
              <a:solidFill>
                <a:schemeClr val="accent1"/>
              </a:solidFill>
              <a:latin typeface="Lato"/>
              <a:ea typeface="Lato"/>
              <a:cs typeface="Lato"/>
              <a:sym typeface="Lato"/>
            </a:endParaRPr>
          </a:p>
          <a:p>
            <a:pPr indent="0" lvl="0" marL="0" rtl="0" algn="l">
              <a:lnSpc>
                <a:spcPct val="115000"/>
              </a:lnSpc>
              <a:spcBef>
                <a:spcPts val="1200"/>
              </a:spcBef>
              <a:spcAft>
                <a:spcPts val="1200"/>
              </a:spcAft>
              <a:buNone/>
            </a:pPr>
            <a:r>
              <a:t/>
            </a:r>
            <a:endParaRPr b="1" sz="1300">
              <a:solidFill>
                <a:schemeClr val="accent1"/>
              </a:solidFill>
              <a:latin typeface="Lato"/>
              <a:ea typeface="Lato"/>
              <a:cs typeface="Lato"/>
              <a:sym typeface="Lato"/>
            </a:endParaRPr>
          </a:p>
        </p:txBody>
      </p:sp>
      <p:pic>
        <p:nvPicPr>
          <p:cNvPr id="255" name="Google Shape;255;p29"/>
          <p:cNvPicPr preferRelativeResize="0"/>
          <p:nvPr/>
        </p:nvPicPr>
        <p:blipFill>
          <a:blip r:embed="rId3">
            <a:alphaModFix/>
          </a:blip>
          <a:stretch>
            <a:fillRect/>
          </a:stretch>
        </p:blipFill>
        <p:spPr>
          <a:xfrm>
            <a:off x="6111450" y="2553225"/>
            <a:ext cx="2351100" cy="2082155"/>
          </a:xfrm>
          <a:prstGeom prst="rect">
            <a:avLst/>
          </a:prstGeom>
          <a:noFill/>
          <a:ln>
            <a:noFill/>
          </a:ln>
        </p:spPr>
      </p:pic>
      <p:sp>
        <p:nvSpPr>
          <p:cNvPr id="256" name="Google Shape;256;p29"/>
          <p:cNvSpPr txBox="1"/>
          <p:nvPr/>
        </p:nvSpPr>
        <p:spPr>
          <a:xfrm>
            <a:off x="729450" y="4695975"/>
            <a:ext cx="64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12034€ (mes) / 24,95 € (precio x  cliente x mes) = 483 clientes al mes</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0"/>
          <p:cNvSpPr txBox="1"/>
          <p:nvPr>
            <p:ph type="title"/>
          </p:nvPr>
        </p:nvSpPr>
        <p:spPr>
          <a:xfrm>
            <a:off x="727650" y="652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Estimación de costes- Puntos Objeto</a:t>
            </a:r>
            <a:endParaRPr/>
          </a:p>
        </p:txBody>
      </p:sp>
      <p:pic>
        <p:nvPicPr>
          <p:cNvPr id="262" name="Google Shape;262;p30"/>
          <p:cNvPicPr preferRelativeResize="0"/>
          <p:nvPr/>
        </p:nvPicPr>
        <p:blipFill>
          <a:blip r:embed="rId3">
            <a:alphaModFix/>
          </a:blip>
          <a:stretch>
            <a:fillRect/>
          </a:stretch>
        </p:blipFill>
        <p:spPr>
          <a:xfrm>
            <a:off x="377425" y="1789350"/>
            <a:ext cx="3358550" cy="3323150"/>
          </a:xfrm>
          <a:prstGeom prst="rect">
            <a:avLst/>
          </a:prstGeom>
          <a:noFill/>
          <a:ln>
            <a:noFill/>
          </a:ln>
        </p:spPr>
      </p:pic>
      <p:pic>
        <p:nvPicPr>
          <p:cNvPr id="263" name="Google Shape;263;p30"/>
          <p:cNvPicPr preferRelativeResize="0"/>
          <p:nvPr/>
        </p:nvPicPr>
        <p:blipFill>
          <a:blip r:embed="rId4">
            <a:alphaModFix/>
          </a:blip>
          <a:stretch>
            <a:fillRect/>
          </a:stretch>
        </p:blipFill>
        <p:spPr>
          <a:xfrm>
            <a:off x="3791050" y="1789350"/>
            <a:ext cx="2752499" cy="3323150"/>
          </a:xfrm>
          <a:prstGeom prst="rect">
            <a:avLst/>
          </a:prstGeom>
          <a:noFill/>
          <a:ln>
            <a:noFill/>
          </a:ln>
        </p:spPr>
      </p:pic>
      <p:sp>
        <p:nvSpPr>
          <p:cNvPr id="264" name="Google Shape;264;p30"/>
          <p:cNvSpPr txBox="1"/>
          <p:nvPr/>
        </p:nvSpPr>
        <p:spPr>
          <a:xfrm>
            <a:off x="6648375" y="1811825"/>
            <a:ext cx="232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Total de puntos objeto de módulos = 13x10 = 130  </a:t>
            </a:r>
            <a:endParaRPr>
              <a:latin typeface="Lato"/>
              <a:ea typeface="Lato"/>
              <a:cs typeface="Lato"/>
              <a:sym typeface="Lato"/>
            </a:endParaRPr>
          </a:p>
        </p:txBody>
      </p:sp>
      <p:sp>
        <p:nvSpPr>
          <p:cNvPr id="265" name="Google Shape;265;p30"/>
          <p:cNvSpPr txBox="1"/>
          <p:nvPr/>
        </p:nvSpPr>
        <p:spPr>
          <a:xfrm>
            <a:off x="6708250" y="2427425"/>
            <a:ext cx="1924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Puntos objeto = 182</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s">
                <a:latin typeface="Lato"/>
                <a:ea typeface="Lato"/>
                <a:cs typeface="Lato"/>
                <a:sym typeface="Lato"/>
              </a:rPr>
              <a:t>Personas Mes = 13,65</a:t>
            </a:r>
            <a:endParaRPr b="1">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1"/>
          <p:cNvSpPr txBox="1"/>
          <p:nvPr>
            <p:ph type="title"/>
          </p:nvPr>
        </p:nvSpPr>
        <p:spPr>
          <a:xfrm>
            <a:off x="729450" y="652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Estimación de costes- Estimación con tres valores</a:t>
            </a:r>
            <a:endParaRPr/>
          </a:p>
        </p:txBody>
      </p:sp>
      <p:sp>
        <p:nvSpPr>
          <p:cNvPr id="271" name="Google Shape;271;p31"/>
          <p:cNvSpPr txBox="1"/>
          <p:nvPr>
            <p:ph idx="1" type="body"/>
          </p:nvPr>
        </p:nvSpPr>
        <p:spPr>
          <a:xfrm>
            <a:off x="729450" y="1708850"/>
            <a:ext cx="7688700" cy="29523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b="1" lang="es" sz="2448"/>
              <a:t>Estimación con tres valores:</a:t>
            </a:r>
            <a:r>
              <a:rPr lang="es" sz="2448"/>
              <a:t> también llamada de tres puntos, derivada de la Técnica de Revisión y Evaluación de Proyecto, consiste en identificar </a:t>
            </a:r>
            <a:r>
              <a:rPr b="1" lang="es" sz="2448"/>
              <a:t>tres posibles valores, el optimista, el pesimista y el más probable</a:t>
            </a:r>
            <a:r>
              <a:rPr lang="es" sz="2448"/>
              <a:t>, para llegar a un único valor aproximado.</a:t>
            </a:r>
            <a:endParaRPr sz="2448"/>
          </a:p>
          <a:p>
            <a:pPr indent="0" lvl="0" marL="0" rtl="0" algn="l">
              <a:spcBef>
                <a:spcPts val="1200"/>
              </a:spcBef>
              <a:spcAft>
                <a:spcPts val="0"/>
              </a:spcAft>
              <a:buNone/>
            </a:pPr>
            <a:r>
              <a:rPr b="1" lang="es" sz="2448"/>
              <a:t>Coste Estimado = (Optimista + 4 (Más Probable) + Pesimista) / 6</a:t>
            </a:r>
            <a:endParaRPr b="1" sz="2448"/>
          </a:p>
          <a:p>
            <a:pPr indent="0" lvl="0" marL="0" rtl="0" algn="l">
              <a:spcBef>
                <a:spcPts val="1200"/>
              </a:spcBef>
              <a:spcAft>
                <a:spcPts val="0"/>
              </a:spcAft>
              <a:buNone/>
            </a:pPr>
            <a:r>
              <a:rPr lang="es" sz="2448"/>
              <a:t>El coste optimista viene dado por la posibilidad de acabar el proyecto de manera mucho más rápida a la esperada de los 3 meses y medio estimados.</a:t>
            </a:r>
            <a:endParaRPr sz="2448"/>
          </a:p>
          <a:p>
            <a:pPr indent="0" lvl="0" marL="0" rtl="0" algn="l">
              <a:spcBef>
                <a:spcPts val="1200"/>
              </a:spcBef>
              <a:spcAft>
                <a:spcPts val="0"/>
              </a:spcAft>
              <a:buNone/>
            </a:pPr>
            <a:r>
              <a:rPr lang="es" sz="2448"/>
              <a:t>La más probable viene dada por la estimación inicial de una duración de proyecto de 3,5 meses.</a:t>
            </a:r>
            <a:endParaRPr sz="2448"/>
          </a:p>
          <a:p>
            <a:pPr indent="0" lvl="0" marL="0" rtl="0" algn="l">
              <a:spcBef>
                <a:spcPts val="1200"/>
              </a:spcBef>
              <a:spcAft>
                <a:spcPts val="0"/>
              </a:spcAft>
              <a:buNone/>
            </a:pPr>
            <a:r>
              <a:rPr lang="es" sz="2448"/>
              <a:t>En cuanto al coste pesimista vendrá dado por la estimación de que el proyecto se alargue durante más de 3,5 meses.</a:t>
            </a:r>
            <a:endParaRPr sz="2448"/>
          </a:p>
          <a:p>
            <a:pPr indent="0" lvl="0" marL="0" rtl="0" algn="l">
              <a:spcBef>
                <a:spcPts val="1200"/>
              </a:spcBef>
              <a:spcAft>
                <a:spcPts val="0"/>
              </a:spcAft>
              <a:buNone/>
            </a:pPr>
            <a:r>
              <a:rPr b="1" lang="es" sz="2448"/>
              <a:t>El coste estimado = (38119 +  4(42119) + 52000) /6 = 43099.16€</a:t>
            </a:r>
            <a:endParaRPr b="1" sz="2448"/>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72" name="Google Shape;272;p31"/>
          <p:cNvPicPr preferRelativeResize="0"/>
          <p:nvPr/>
        </p:nvPicPr>
        <p:blipFill>
          <a:blip r:embed="rId3">
            <a:alphaModFix/>
          </a:blip>
          <a:stretch>
            <a:fillRect/>
          </a:stretch>
        </p:blipFill>
        <p:spPr>
          <a:xfrm>
            <a:off x="6139275" y="3810825"/>
            <a:ext cx="2685676" cy="1497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76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ÍNDICE 		</a:t>
            </a:r>
            <a:endParaRPr/>
          </a:p>
        </p:txBody>
      </p:sp>
      <p:sp>
        <p:nvSpPr>
          <p:cNvPr id="93" name="Google Shape;93;p14"/>
          <p:cNvSpPr txBox="1"/>
          <p:nvPr>
            <p:ph idx="1" type="body"/>
          </p:nvPr>
        </p:nvSpPr>
        <p:spPr>
          <a:xfrm>
            <a:off x="356100" y="1853850"/>
            <a:ext cx="8520600" cy="3416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AutoNum type="arabicPeriod"/>
            </a:pPr>
            <a:r>
              <a:rPr lang="es" sz="2800"/>
              <a:t>Objetivos generales y Funcionalidades</a:t>
            </a:r>
            <a:endParaRPr sz="2800"/>
          </a:p>
          <a:p>
            <a:pPr indent="-406400" lvl="0" marL="457200" rtl="0" algn="l">
              <a:spcBef>
                <a:spcPts val="0"/>
              </a:spcBef>
              <a:spcAft>
                <a:spcPts val="0"/>
              </a:spcAft>
              <a:buSzPts val="2800"/>
              <a:buAutoNum type="arabicPeriod"/>
            </a:pPr>
            <a:r>
              <a:rPr lang="es" sz="2800"/>
              <a:t>Estimación de costes</a:t>
            </a:r>
            <a:endParaRPr sz="2800"/>
          </a:p>
          <a:p>
            <a:pPr indent="-406400" lvl="0" marL="457200" rtl="0" algn="l">
              <a:spcBef>
                <a:spcPts val="0"/>
              </a:spcBef>
              <a:spcAft>
                <a:spcPts val="0"/>
              </a:spcAft>
              <a:buSzPts val="2800"/>
              <a:buAutoNum type="arabicPeriod"/>
            </a:pPr>
            <a:r>
              <a:rPr lang="es" sz="2800"/>
              <a:t>Presupuesto</a:t>
            </a:r>
            <a:endParaRPr sz="2800"/>
          </a:p>
          <a:p>
            <a:pPr indent="-406400" lvl="0" marL="457200" rtl="0" algn="l">
              <a:spcBef>
                <a:spcPts val="0"/>
              </a:spcBef>
              <a:spcAft>
                <a:spcPts val="0"/>
              </a:spcAft>
              <a:buSzPts val="2800"/>
              <a:buAutoNum type="arabicPeriod"/>
            </a:pPr>
            <a:r>
              <a:rPr lang="es" sz="2800"/>
              <a:t>Plan del proyecto</a:t>
            </a:r>
            <a:endParaRPr sz="2800"/>
          </a:p>
          <a:p>
            <a:pPr indent="-406400" lvl="0" marL="457200" rtl="0" algn="l">
              <a:spcBef>
                <a:spcPts val="0"/>
              </a:spcBef>
              <a:spcAft>
                <a:spcPts val="0"/>
              </a:spcAft>
              <a:buSzPts val="2800"/>
              <a:buAutoNum type="arabicPeriod"/>
            </a:pPr>
            <a:r>
              <a:rPr lang="es" sz="2800"/>
              <a:t>Gestión de riesgos</a:t>
            </a:r>
            <a:endParaRPr sz="2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2"/>
          <p:cNvSpPr txBox="1"/>
          <p:nvPr>
            <p:ph type="title"/>
          </p:nvPr>
        </p:nvSpPr>
        <p:spPr>
          <a:xfrm>
            <a:off x="3231025" y="2571750"/>
            <a:ext cx="23832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3. Presupuesto</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Presupuesto- Datos de cliente</a:t>
            </a:r>
            <a:endParaRPr/>
          </a:p>
        </p:txBody>
      </p:sp>
      <p:sp>
        <p:nvSpPr>
          <p:cNvPr id="283" name="Google Shape;283;p33"/>
          <p:cNvSpPr txBox="1"/>
          <p:nvPr>
            <p:ph idx="1" type="body"/>
          </p:nvPr>
        </p:nvSpPr>
        <p:spPr>
          <a:xfrm>
            <a:off x="727650" y="2086350"/>
            <a:ext cx="2379300" cy="289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t>Fecha: 28/02/2022</a:t>
            </a:r>
            <a:endParaRPr b="1"/>
          </a:p>
          <a:p>
            <a:pPr indent="0" lvl="0" marL="0" rtl="0" algn="l">
              <a:spcBef>
                <a:spcPts val="1200"/>
              </a:spcBef>
              <a:spcAft>
                <a:spcPts val="0"/>
              </a:spcAft>
              <a:buNone/>
            </a:pPr>
            <a:r>
              <a:rPr b="1" lang="es"/>
              <a:t>Nº Presupuesto: 2453</a:t>
            </a:r>
            <a:endParaRPr b="1"/>
          </a:p>
          <a:p>
            <a:pPr indent="0" lvl="0" marL="0" rtl="0" algn="l">
              <a:spcBef>
                <a:spcPts val="1200"/>
              </a:spcBef>
              <a:spcAft>
                <a:spcPts val="0"/>
              </a:spcAft>
              <a:buNone/>
            </a:pPr>
            <a:r>
              <a:rPr b="1" lang="es"/>
              <a:t>Datos Empresa: UATónomo </a:t>
            </a:r>
            <a:endParaRPr b="1"/>
          </a:p>
          <a:p>
            <a:pPr indent="0" lvl="0" marL="0" rtl="0" algn="l">
              <a:spcBef>
                <a:spcPts val="1200"/>
              </a:spcBef>
              <a:spcAft>
                <a:spcPts val="0"/>
              </a:spcAft>
              <a:buNone/>
            </a:pPr>
            <a:r>
              <a:rPr lang="es" sz="1100"/>
              <a:t>+34 632732753</a:t>
            </a:r>
            <a:endParaRPr sz="1100"/>
          </a:p>
          <a:p>
            <a:pPr indent="0" lvl="0" marL="0" rtl="0" algn="l">
              <a:spcBef>
                <a:spcPts val="0"/>
              </a:spcBef>
              <a:spcAft>
                <a:spcPts val="0"/>
              </a:spcAft>
              <a:buNone/>
            </a:pPr>
            <a:r>
              <a:rPr lang="es" sz="1100"/>
              <a:t>ua2nomo@uatonomo.es</a:t>
            </a:r>
            <a:endParaRPr sz="1100"/>
          </a:p>
          <a:p>
            <a:pPr indent="0" lvl="0" marL="0" rtl="0" algn="l">
              <a:spcBef>
                <a:spcPts val="0"/>
              </a:spcBef>
              <a:spcAft>
                <a:spcPts val="0"/>
              </a:spcAft>
              <a:buNone/>
            </a:pPr>
            <a:r>
              <a:rPr lang="es" sz="1100"/>
              <a:t>C/ Miguel hernandez 5, Alicante</a:t>
            </a:r>
            <a:endParaRPr sz="1100"/>
          </a:p>
          <a:p>
            <a:pPr indent="0" lvl="0" marL="0" rtl="0" algn="l">
              <a:spcBef>
                <a:spcPts val="0"/>
              </a:spcBef>
              <a:spcAft>
                <a:spcPts val="0"/>
              </a:spcAft>
              <a:buNone/>
            </a:pPr>
            <a:r>
              <a:rPr lang="es" sz="1100"/>
              <a:t>San vicente del Raspeig, Alicante</a:t>
            </a:r>
            <a:endParaRPr sz="1100"/>
          </a:p>
          <a:p>
            <a:pPr indent="0" lvl="0" marL="0" rtl="0" algn="l">
              <a:spcBef>
                <a:spcPts val="0"/>
              </a:spcBef>
              <a:spcAft>
                <a:spcPts val="0"/>
              </a:spcAft>
              <a:buNone/>
            </a:pPr>
            <a:r>
              <a:rPr lang="es" sz="1100"/>
              <a:t>03690</a:t>
            </a:r>
            <a:endParaRPr b="1"/>
          </a:p>
          <a:p>
            <a:pPr indent="0" lvl="0" marL="0" rtl="0" algn="l">
              <a:spcBef>
                <a:spcPts val="0"/>
              </a:spcBef>
              <a:spcAft>
                <a:spcPts val="1200"/>
              </a:spcAft>
              <a:buNone/>
            </a:pPr>
            <a:r>
              <a:t/>
            </a:r>
            <a:endParaRPr b="1"/>
          </a:p>
        </p:txBody>
      </p:sp>
      <p:sp>
        <p:nvSpPr>
          <p:cNvPr id="284" name="Google Shape;284;p33"/>
          <p:cNvSpPr txBox="1"/>
          <p:nvPr/>
        </p:nvSpPr>
        <p:spPr>
          <a:xfrm>
            <a:off x="2425800" y="2860000"/>
            <a:ext cx="7052700" cy="1716900"/>
          </a:xfrm>
          <a:prstGeom prst="rect">
            <a:avLst/>
          </a:prstGeom>
          <a:noFill/>
          <a:ln>
            <a:noFill/>
          </a:ln>
        </p:spPr>
        <p:txBody>
          <a:bodyPr anchorCtr="0" anchor="t" bIns="91425" lIns="91425" spcFirstLastPara="1" rIns="91425" wrap="square" tIns="91425">
            <a:spAutoFit/>
          </a:bodyPr>
          <a:lstStyle/>
          <a:p>
            <a:pPr indent="457200" lvl="0" marL="3200400" rtl="0" algn="just">
              <a:lnSpc>
                <a:spcPct val="115000"/>
              </a:lnSpc>
              <a:spcBef>
                <a:spcPts val="0"/>
              </a:spcBef>
              <a:spcAft>
                <a:spcPts val="0"/>
              </a:spcAft>
              <a:buNone/>
            </a:pPr>
            <a:r>
              <a:rPr b="1" lang="es" sz="1100">
                <a:solidFill>
                  <a:schemeClr val="accent1"/>
                </a:solidFill>
                <a:latin typeface="Lato"/>
                <a:ea typeface="Lato"/>
                <a:cs typeface="Lato"/>
                <a:sym typeface="Lato"/>
              </a:rPr>
              <a:t>DATOS CLIENTE:</a:t>
            </a:r>
            <a:endParaRPr b="1" sz="1100">
              <a:solidFill>
                <a:schemeClr val="accent1"/>
              </a:solidFill>
              <a:latin typeface="Lato"/>
              <a:ea typeface="Lato"/>
              <a:cs typeface="Lato"/>
              <a:sym typeface="Lato"/>
            </a:endParaRPr>
          </a:p>
          <a:p>
            <a:pPr indent="0" lvl="0" marL="3657600" rtl="0" algn="just">
              <a:lnSpc>
                <a:spcPct val="115000"/>
              </a:lnSpc>
              <a:spcBef>
                <a:spcPts val="0"/>
              </a:spcBef>
              <a:spcAft>
                <a:spcPts val="0"/>
              </a:spcAft>
              <a:buNone/>
            </a:pPr>
            <a:r>
              <a:rPr lang="es" sz="1100">
                <a:solidFill>
                  <a:schemeClr val="accent1"/>
                </a:solidFill>
                <a:latin typeface="Lato"/>
                <a:ea typeface="Lato"/>
                <a:cs typeface="Lato"/>
                <a:sym typeface="Lato"/>
              </a:rPr>
              <a:t>Carlos Villagra Arnedo</a:t>
            </a:r>
            <a:endParaRPr sz="1100">
              <a:solidFill>
                <a:schemeClr val="accent1"/>
              </a:solidFill>
              <a:latin typeface="Lato"/>
              <a:ea typeface="Lato"/>
              <a:cs typeface="Lato"/>
              <a:sym typeface="Lato"/>
            </a:endParaRPr>
          </a:p>
          <a:p>
            <a:pPr indent="0" lvl="0" marL="3657600" rtl="0" algn="just">
              <a:lnSpc>
                <a:spcPct val="115000"/>
              </a:lnSpc>
              <a:spcBef>
                <a:spcPts val="0"/>
              </a:spcBef>
              <a:spcAft>
                <a:spcPts val="0"/>
              </a:spcAft>
              <a:buNone/>
            </a:pPr>
            <a:r>
              <a:rPr lang="es" sz="1100">
                <a:solidFill>
                  <a:schemeClr val="accent1"/>
                </a:solidFill>
                <a:latin typeface="Lato"/>
                <a:ea typeface="Lato"/>
                <a:cs typeface="Lato"/>
                <a:sym typeface="Lato"/>
              </a:rPr>
              <a:t>+34 645178931</a:t>
            </a:r>
            <a:endParaRPr sz="1100">
              <a:solidFill>
                <a:schemeClr val="accent1"/>
              </a:solidFill>
              <a:latin typeface="Lato"/>
              <a:ea typeface="Lato"/>
              <a:cs typeface="Lato"/>
              <a:sym typeface="Lato"/>
            </a:endParaRPr>
          </a:p>
          <a:p>
            <a:pPr indent="0" lvl="0" marL="3657600" rtl="0" algn="just">
              <a:lnSpc>
                <a:spcPct val="115000"/>
              </a:lnSpc>
              <a:spcBef>
                <a:spcPts val="0"/>
              </a:spcBef>
              <a:spcAft>
                <a:spcPts val="0"/>
              </a:spcAft>
              <a:buNone/>
            </a:pPr>
            <a:r>
              <a:rPr lang="es" sz="1100">
                <a:solidFill>
                  <a:schemeClr val="accent1"/>
                </a:solidFill>
                <a:latin typeface="Lato"/>
                <a:ea typeface="Lato"/>
                <a:cs typeface="Lato"/>
                <a:sym typeface="Lato"/>
              </a:rPr>
              <a:t>N5561490H</a:t>
            </a:r>
            <a:endParaRPr sz="1100">
              <a:solidFill>
                <a:schemeClr val="accent1"/>
              </a:solidFill>
              <a:latin typeface="Lato"/>
              <a:ea typeface="Lato"/>
              <a:cs typeface="Lato"/>
              <a:sym typeface="Lato"/>
            </a:endParaRPr>
          </a:p>
          <a:p>
            <a:pPr indent="0" lvl="0" marL="3657600" rtl="0" algn="just">
              <a:lnSpc>
                <a:spcPct val="115000"/>
              </a:lnSpc>
              <a:spcBef>
                <a:spcPts val="0"/>
              </a:spcBef>
              <a:spcAft>
                <a:spcPts val="0"/>
              </a:spcAft>
              <a:buNone/>
            </a:pPr>
            <a:r>
              <a:rPr lang="es" sz="1100">
                <a:solidFill>
                  <a:schemeClr val="accent1"/>
                </a:solidFill>
                <a:latin typeface="Lato"/>
                <a:ea typeface="Lato"/>
                <a:cs typeface="Lato"/>
                <a:sym typeface="Lato"/>
              </a:rPr>
              <a:t>villagra@gcloud.ua.es</a:t>
            </a:r>
            <a:endParaRPr sz="1100">
              <a:solidFill>
                <a:schemeClr val="accent1"/>
              </a:solidFill>
              <a:latin typeface="Lato"/>
              <a:ea typeface="Lato"/>
              <a:cs typeface="Lato"/>
              <a:sym typeface="Lato"/>
            </a:endParaRPr>
          </a:p>
          <a:p>
            <a:pPr indent="0" lvl="0" marL="3657600" rtl="0" algn="just">
              <a:lnSpc>
                <a:spcPct val="115000"/>
              </a:lnSpc>
              <a:spcBef>
                <a:spcPts val="0"/>
              </a:spcBef>
              <a:spcAft>
                <a:spcPts val="0"/>
              </a:spcAft>
              <a:buNone/>
            </a:pPr>
            <a:r>
              <a:rPr lang="es" sz="1100">
                <a:solidFill>
                  <a:schemeClr val="accent1"/>
                </a:solidFill>
                <a:latin typeface="Lato"/>
                <a:ea typeface="Lato"/>
                <a:cs typeface="Lato"/>
                <a:sym typeface="Lato"/>
              </a:rPr>
              <a:t>C/ San Vicente del raspeig 5</a:t>
            </a:r>
            <a:endParaRPr sz="1100">
              <a:solidFill>
                <a:schemeClr val="accent1"/>
              </a:solidFill>
              <a:latin typeface="Lato"/>
              <a:ea typeface="Lato"/>
              <a:cs typeface="Lato"/>
              <a:sym typeface="Lato"/>
            </a:endParaRPr>
          </a:p>
          <a:p>
            <a:pPr indent="0" lvl="0" marL="3657600" rtl="0" algn="just">
              <a:lnSpc>
                <a:spcPct val="115000"/>
              </a:lnSpc>
              <a:spcBef>
                <a:spcPts val="0"/>
              </a:spcBef>
              <a:spcAft>
                <a:spcPts val="0"/>
              </a:spcAft>
              <a:buNone/>
            </a:pPr>
            <a:r>
              <a:rPr lang="es" sz="1100">
                <a:solidFill>
                  <a:schemeClr val="accent1"/>
                </a:solidFill>
                <a:latin typeface="Lato"/>
                <a:ea typeface="Lato"/>
                <a:cs typeface="Lato"/>
                <a:sym typeface="Lato"/>
              </a:rPr>
              <a:t>San Vicente del raspeig, Alicante</a:t>
            </a:r>
            <a:endParaRPr sz="1100">
              <a:solidFill>
                <a:schemeClr val="accent1"/>
              </a:solidFill>
              <a:latin typeface="Lato"/>
              <a:ea typeface="Lato"/>
              <a:cs typeface="Lato"/>
              <a:sym typeface="Lato"/>
            </a:endParaRPr>
          </a:p>
          <a:p>
            <a:pPr indent="0" lvl="0" marL="3657600" rtl="0" algn="just">
              <a:lnSpc>
                <a:spcPct val="115000"/>
              </a:lnSpc>
              <a:spcBef>
                <a:spcPts val="0"/>
              </a:spcBef>
              <a:spcAft>
                <a:spcPts val="0"/>
              </a:spcAft>
              <a:buNone/>
            </a:pPr>
            <a:r>
              <a:rPr lang="es" sz="1100">
                <a:solidFill>
                  <a:schemeClr val="accent1"/>
                </a:solidFill>
                <a:latin typeface="Lato"/>
                <a:ea typeface="Lato"/>
                <a:cs typeface="Lato"/>
                <a:sym typeface="Lato"/>
              </a:rPr>
              <a:t>03690</a:t>
            </a:r>
            <a:endParaRPr>
              <a:solidFill>
                <a:schemeClr val="accent1"/>
              </a:solidFill>
              <a:latin typeface="Lato"/>
              <a:ea typeface="Lato"/>
              <a:cs typeface="Lato"/>
              <a:sym typeface="Lato"/>
            </a:endParaRPr>
          </a:p>
        </p:txBody>
      </p:sp>
      <p:graphicFrame>
        <p:nvGraphicFramePr>
          <p:cNvPr id="285" name="Google Shape;285;p33"/>
          <p:cNvGraphicFramePr/>
          <p:nvPr/>
        </p:nvGraphicFramePr>
        <p:xfrm>
          <a:off x="2989925" y="2086350"/>
          <a:ext cx="3000000" cy="3000000"/>
        </p:xfrm>
        <a:graphic>
          <a:graphicData uri="http://schemas.openxmlformats.org/drawingml/2006/table">
            <a:tbl>
              <a:tblPr>
                <a:noFill/>
                <a:tableStyleId>{780195AC-94CE-4869-872C-CEE8C9DB7A16}</a:tableStyleId>
              </a:tblPr>
              <a:tblGrid>
                <a:gridCol w="2865600"/>
                <a:gridCol w="2865600"/>
              </a:tblGrid>
              <a:tr h="12700">
                <a:tc>
                  <a:txBody>
                    <a:bodyPr/>
                    <a:lstStyle/>
                    <a:p>
                      <a:pPr indent="0" lvl="0" marL="0" rtl="0" algn="ctr">
                        <a:spcBef>
                          <a:spcPts val="0"/>
                        </a:spcBef>
                        <a:spcAft>
                          <a:spcPts val="0"/>
                        </a:spcAft>
                        <a:buNone/>
                      </a:pPr>
                      <a:r>
                        <a:rPr lang="es" sz="1100"/>
                        <a:t>Producto</a:t>
                      </a:r>
                      <a:endParaRPr sz="1100"/>
                    </a:p>
                  </a:txBody>
                  <a:tcPr marT="63500" marB="63500" marR="63500" marL="63500">
                    <a:solidFill>
                      <a:srgbClr val="A4C2F4"/>
                    </a:solidFill>
                  </a:tcPr>
                </a:tc>
                <a:tc>
                  <a:txBody>
                    <a:bodyPr/>
                    <a:lstStyle/>
                    <a:p>
                      <a:pPr indent="0" lvl="0" marL="0" rtl="0" algn="ctr">
                        <a:spcBef>
                          <a:spcPts val="0"/>
                        </a:spcBef>
                        <a:spcAft>
                          <a:spcPts val="0"/>
                        </a:spcAft>
                        <a:buNone/>
                      </a:pPr>
                      <a:r>
                        <a:rPr lang="es" sz="1100"/>
                        <a:t>Precio</a:t>
                      </a:r>
                      <a:endParaRPr sz="1100"/>
                    </a:p>
                  </a:txBody>
                  <a:tcPr marT="63500" marB="63500" marR="63500" marL="63500">
                    <a:solidFill>
                      <a:srgbClr val="A4C2F4"/>
                    </a:solidFill>
                  </a:tcPr>
                </a:tc>
              </a:tr>
              <a:tr h="12700">
                <a:tc>
                  <a:txBody>
                    <a:bodyPr/>
                    <a:lstStyle/>
                    <a:p>
                      <a:pPr indent="0" lvl="0" marL="0" rtl="0" algn="ctr">
                        <a:spcBef>
                          <a:spcPts val="0"/>
                        </a:spcBef>
                        <a:spcAft>
                          <a:spcPts val="0"/>
                        </a:spcAft>
                        <a:buNone/>
                      </a:pPr>
                      <a:r>
                        <a:rPr lang="es" sz="1100"/>
                        <a:t>Licencia de uso de UAtónomo para 1 mes</a:t>
                      </a:r>
                      <a:endParaRPr sz="1100"/>
                    </a:p>
                  </a:txBody>
                  <a:tcPr marT="63500" marB="63500" marR="63500" marL="63500"/>
                </a:tc>
                <a:tc>
                  <a:txBody>
                    <a:bodyPr/>
                    <a:lstStyle/>
                    <a:p>
                      <a:pPr indent="0" lvl="0" marL="0" rtl="0" algn="ctr">
                        <a:spcBef>
                          <a:spcPts val="0"/>
                        </a:spcBef>
                        <a:spcAft>
                          <a:spcPts val="0"/>
                        </a:spcAft>
                        <a:buNone/>
                      </a:pPr>
                      <a:r>
                        <a:rPr lang="es" sz="1100"/>
                        <a:t>24,95€</a:t>
                      </a:r>
                      <a:endParaRPr sz="1100"/>
                    </a:p>
                  </a:txBody>
                  <a:tcPr marT="63500" marB="63500" marR="63500" marL="63500"/>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Presupuesto- Sobre nosotros</a:t>
            </a:r>
            <a:endParaRPr/>
          </a:p>
        </p:txBody>
      </p:sp>
      <p:sp>
        <p:nvSpPr>
          <p:cNvPr id="291" name="Google Shape;291;p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b="1" lang="es"/>
              <a:t>UAtónomos</a:t>
            </a:r>
            <a:r>
              <a:rPr lang="es"/>
              <a:t> </a:t>
            </a:r>
            <a:r>
              <a:rPr b="1" lang="es"/>
              <a:t>es una aplicación de escritorio que tiene la capacidad de trabajar de forma online u offline cuya finalidad es facilitar el trabajo de los autónomos a la hora de la gestión de su empresa</a:t>
            </a:r>
            <a:r>
              <a:rPr lang="es"/>
              <a:t>. Nuestra app tiene diversas funcionalidad cada una de ellas más interesante como por ejemplo pueden ser llevar el control de todos nuestros clientes, el de los proveedores, la gestión del proceso de pago y muchas otras funcionalidades.</a:t>
            </a:r>
            <a:endParaRPr/>
          </a:p>
          <a:p>
            <a:pPr indent="0" lvl="0" marL="0" rtl="0" algn="just">
              <a:spcBef>
                <a:spcPts val="1200"/>
              </a:spcBef>
              <a:spcAft>
                <a:spcPts val="1200"/>
              </a:spcAft>
              <a:buNone/>
            </a:pPr>
            <a:r>
              <a:rPr b="1" lang="es"/>
              <a:t>Todos los datos se almacenan en local pero será posible almacenarlos en la nube gracias a nuestro servidor. </a:t>
            </a:r>
            <a:r>
              <a:rPr lang="es"/>
              <a:t>Nuestro principal objetivo es que cualquier persona independientemente de sus conocimientos del mundo de la informática tenga la capacidad de poder gestionar su  negocio de forma segura, rápida e intuitiva.</a:t>
            </a:r>
            <a:endParaRPr/>
          </a:p>
        </p:txBody>
      </p:sp>
      <p:pic>
        <p:nvPicPr>
          <p:cNvPr id="292" name="Google Shape;292;p34"/>
          <p:cNvPicPr preferRelativeResize="0"/>
          <p:nvPr/>
        </p:nvPicPr>
        <p:blipFill>
          <a:blip r:embed="rId3">
            <a:alphaModFix/>
          </a:blip>
          <a:stretch>
            <a:fillRect/>
          </a:stretch>
        </p:blipFill>
        <p:spPr>
          <a:xfrm>
            <a:off x="7378150" y="461450"/>
            <a:ext cx="1765850" cy="85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Presupuesto- Equipamiento necesario</a:t>
            </a:r>
            <a:endParaRPr/>
          </a:p>
        </p:txBody>
      </p:sp>
      <p:pic>
        <p:nvPicPr>
          <p:cNvPr id="298" name="Google Shape;298;p35"/>
          <p:cNvPicPr preferRelativeResize="0"/>
          <p:nvPr/>
        </p:nvPicPr>
        <p:blipFill>
          <a:blip r:embed="rId3">
            <a:alphaModFix/>
          </a:blip>
          <a:stretch>
            <a:fillRect/>
          </a:stretch>
        </p:blipFill>
        <p:spPr>
          <a:xfrm>
            <a:off x="117100" y="2184675"/>
            <a:ext cx="4454899" cy="2294520"/>
          </a:xfrm>
          <a:prstGeom prst="rect">
            <a:avLst/>
          </a:prstGeom>
          <a:noFill/>
          <a:ln>
            <a:noFill/>
          </a:ln>
        </p:spPr>
      </p:pic>
      <p:pic>
        <p:nvPicPr>
          <p:cNvPr id="299" name="Google Shape;299;p35"/>
          <p:cNvPicPr preferRelativeResize="0"/>
          <p:nvPr/>
        </p:nvPicPr>
        <p:blipFill>
          <a:blip r:embed="rId4">
            <a:alphaModFix/>
          </a:blip>
          <a:stretch>
            <a:fillRect/>
          </a:stretch>
        </p:blipFill>
        <p:spPr>
          <a:xfrm>
            <a:off x="4701950" y="2220975"/>
            <a:ext cx="4267200" cy="2258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Presupuesto- Disposiciones legales </a:t>
            </a:r>
            <a:endParaRPr/>
          </a:p>
        </p:txBody>
      </p:sp>
      <p:sp>
        <p:nvSpPr>
          <p:cNvPr id="305" name="Google Shape;305;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La aplicación es distribuida única y exclusivamente por nuestra empresa y se tendrá que adquirir desde nuestro portal web a otro sistema aprobado por la empresa. Dicha licencia va asociada a un único cliente y no se puede compartir, transferir o alquilar en ningún caso.</a:t>
            </a:r>
            <a:endParaRPr/>
          </a:p>
          <a:p>
            <a:pPr indent="0" lvl="0" marL="0" rtl="0" algn="l">
              <a:spcBef>
                <a:spcPts val="1200"/>
              </a:spcBef>
              <a:spcAft>
                <a:spcPts val="0"/>
              </a:spcAft>
              <a:buNone/>
            </a:pPr>
            <a:r>
              <a:rPr b="1" lang="es"/>
              <a:t>La responsabilidad del uso de la aplicación </a:t>
            </a:r>
            <a:r>
              <a:rPr b="1" lang="es"/>
              <a:t>UAtonomo</a:t>
            </a:r>
            <a:r>
              <a:rPr b="1" lang="es"/>
              <a:t> recae sobre el cliente. La empresa UAtonomo no se hace responsable del uso que le puedan dar los clientes a la aplicación.</a:t>
            </a:r>
            <a:endParaRPr b="1"/>
          </a:p>
          <a:p>
            <a:pPr indent="0" lvl="0" marL="0" rtl="0" algn="l">
              <a:spcBef>
                <a:spcPts val="1200"/>
              </a:spcBef>
              <a:spcAft>
                <a:spcPts val="1200"/>
              </a:spcAft>
              <a:buNone/>
            </a:pPr>
            <a:r>
              <a:rPr b="1" lang="es"/>
              <a:t>La aplicación UAtonomo recopila información sobre el funcionamiento y errores que puedan ocurrir en la aplicación.</a:t>
            </a:r>
            <a:r>
              <a:rPr lang="es"/>
              <a:t> La aplicación UAtonomo no recopila datos personales o privados de las aplicaciones.</a:t>
            </a:r>
            <a:endParaRPr/>
          </a:p>
        </p:txBody>
      </p:sp>
      <p:pic>
        <p:nvPicPr>
          <p:cNvPr id="306" name="Google Shape;306;p36"/>
          <p:cNvPicPr preferRelativeResize="0"/>
          <p:nvPr/>
        </p:nvPicPr>
        <p:blipFill>
          <a:blip r:embed="rId3">
            <a:alphaModFix/>
          </a:blip>
          <a:stretch>
            <a:fillRect/>
          </a:stretch>
        </p:blipFill>
        <p:spPr>
          <a:xfrm>
            <a:off x="6574332" y="494150"/>
            <a:ext cx="1578951" cy="1714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Presupuesto-</a:t>
            </a:r>
            <a:r>
              <a:rPr lang="es"/>
              <a:t>Garantía</a:t>
            </a:r>
            <a:r>
              <a:rPr lang="es"/>
              <a:t> y Plazo de prueba</a:t>
            </a:r>
            <a:endParaRPr/>
          </a:p>
        </p:txBody>
      </p:sp>
      <p:sp>
        <p:nvSpPr>
          <p:cNvPr id="312" name="Google Shape;312;p37"/>
          <p:cNvSpPr txBox="1"/>
          <p:nvPr>
            <p:ph idx="1" type="body"/>
          </p:nvPr>
        </p:nvSpPr>
        <p:spPr>
          <a:xfrm>
            <a:off x="729450" y="2078875"/>
            <a:ext cx="7688700" cy="275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Nuestra aplicación cuenta con un plazo de prueba </a:t>
            </a:r>
            <a:r>
              <a:rPr b="1" lang="es"/>
              <a:t>máximo de un mes</a:t>
            </a:r>
            <a:r>
              <a:rPr lang="es"/>
              <a:t>, que como hemos mencionado anteriormente es</a:t>
            </a:r>
            <a:r>
              <a:rPr b="1" lang="es"/>
              <a:t> totalmente gratuito</a:t>
            </a:r>
            <a:r>
              <a:rPr lang="es"/>
              <a:t>, en el cual el cliente tendrá total acceso a las características de la app, una vez terminado dicho plazo se le otorgará la </a:t>
            </a:r>
            <a:r>
              <a:rPr b="1" lang="es"/>
              <a:t>posibilidad de seguir utilizando nuestro servicio mediante un pago mensual.</a:t>
            </a:r>
            <a:endParaRPr b="1"/>
          </a:p>
          <a:p>
            <a:pPr indent="0" lvl="0" marL="0" rtl="0" algn="l">
              <a:spcBef>
                <a:spcPts val="1200"/>
              </a:spcBef>
              <a:spcAft>
                <a:spcPts val="1200"/>
              </a:spcAft>
              <a:buNone/>
            </a:pPr>
            <a:r>
              <a:rPr lang="es"/>
              <a:t>En cuanto el cliente adquiere nuestro servicio dispone de una garantía </a:t>
            </a:r>
            <a:r>
              <a:rPr b="1" lang="es"/>
              <a:t>hasta la finalización de su suscripción</a:t>
            </a:r>
            <a:r>
              <a:rPr lang="es"/>
              <a:t>. Nuestra empresa garantiza la integridad y seguridad de la información de todos nuestros clientes.</a:t>
            </a:r>
            <a:endParaRPr/>
          </a:p>
        </p:txBody>
      </p:sp>
      <p:pic>
        <p:nvPicPr>
          <p:cNvPr id="313" name="Google Shape;313;p37"/>
          <p:cNvPicPr preferRelativeResize="0"/>
          <p:nvPr/>
        </p:nvPicPr>
        <p:blipFill>
          <a:blip r:embed="rId3">
            <a:alphaModFix/>
          </a:blip>
          <a:stretch>
            <a:fillRect/>
          </a:stretch>
        </p:blipFill>
        <p:spPr>
          <a:xfrm>
            <a:off x="3632275" y="3722952"/>
            <a:ext cx="1879457" cy="1420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Presupuesto- Servicios Adicionales</a:t>
            </a:r>
            <a:endParaRPr/>
          </a:p>
        </p:txBody>
      </p:sp>
      <p:graphicFrame>
        <p:nvGraphicFramePr>
          <p:cNvPr id="319" name="Google Shape;319;p38"/>
          <p:cNvGraphicFramePr/>
          <p:nvPr/>
        </p:nvGraphicFramePr>
        <p:xfrm>
          <a:off x="729450" y="2016625"/>
          <a:ext cx="3000000" cy="3000000"/>
        </p:xfrm>
        <a:graphic>
          <a:graphicData uri="http://schemas.openxmlformats.org/drawingml/2006/table">
            <a:tbl>
              <a:tblPr>
                <a:noFill/>
                <a:tableStyleId>{780195AC-94CE-4869-872C-CEE8C9DB7A16}</a:tableStyleId>
              </a:tblPr>
              <a:tblGrid>
                <a:gridCol w="5731200"/>
              </a:tblGrid>
              <a:tr h="12700">
                <a:tc>
                  <a:txBody>
                    <a:bodyPr/>
                    <a:lstStyle/>
                    <a:p>
                      <a:pPr indent="0" lvl="0" marL="0" rtl="0" algn="l">
                        <a:spcBef>
                          <a:spcPts val="0"/>
                        </a:spcBef>
                        <a:spcAft>
                          <a:spcPts val="0"/>
                        </a:spcAft>
                        <a:buNone/>
                      </a:pPr>
                      <a:r>
                        <a:rPr b="1" lang="es" sz="1100"/>
                        <a:t>Generar modelo de hacienda 115</a:t>
                      </a:r>
                      <a:endParaRPr b="1" sz="1100"/>
                    </a:p>
                  </a:txBody>
                  <a:tcPr marT="63500" marB="63500" marR="63500" marL="63500">
                    <a:solidFill>
                      <a:srgbClr val="A4C2F4"/>
                    </a:solidFill>
                  </a:tcPr>
                </a:tc>
              </a:tr>
              <a:tr h="12700">
                <a:tc>
                  <a:txBody>
                    <a:bodyPr/>
                    <a:lstStyle/>
                    <a:p>
                      <a:pPr indent="0" lvl="0" marL="0" rtl="0" algn="l">
                        <a:spcBef>
                          <a:spcPts val="0"/>
                        </a:spcBef>
                        <a:spcAft>
                          <a:spcPts val="0"/>
                        </a:spcAft>
                        <a:buNone/>
                      </a:pPr>
                      <a:r>
                        <a:rPr lang="es" sz="1100"/>
                        <a:t>Retenciones e ingresos a cuenta. Rentas o rendimientos procedentes del arrendamiento o subarrendamiento de inmuebles urbanos.</a:t>
                      </a:r>
                      <a:endParaRPr sz="1100"/>
                    </a:p>
                    <a:p>
                      <a:pPr indent="0" lvl="0" marL="0" rtl="0" algn="l">
                        <a:spcBef>
                          <a:spcPts val="0"/>
                        </a:spcBef>
                        <a:spcAft>
                          <a:spcPts val="0"/>
                        </a:spcAft>
                        <a:buNone/>
                      </a:pPr>
                      <a:r>
                        <a:rPr lang="es" sz="1100"/>
                        <a:t>Al comprar este extra se te desbloqueará esta opción dentro de la aplicación.</a:t>
                      </a:r>
                      <a:endParaRPr sz="1100"/>
                    </a:p>
                  </a:txBody>
                  <a:tcPr marT="63500" marB="63500" marR="63500" marL="63500"/>
                </a:tc>
              </a:tr>
              <a:tr h="12700">
                <a:tc>
                  <a:txBody>
                    <a:bodyPr/>
                    <a:lstStyle/>
                    <a:p>
                      <a:pPr indent="0" lvl="0" marL="0" rtl="0" algn="l">
                        <a:spcBef>
                          <a:spcPts val="0"/>
                        </a:spcBef>
                        <a:spcAft>
                          <a:spcPts val="0"/>
                        </a:spcAft>
                        <a:buNone/>
                      </a:pPr>
                      <a:r>
                        <a:rPr lang="es" sz="1100"/>
                        <a:t>Precio: 0,95 €/mes   (50% descuento)</a:t>
                      </a:r>
                      <a:endParaRPr sz="1100"/>
                    </a:p>
                  </a:txBody>
                  <a:tcPr marT="63500" marB="63500" marR="63500" marL="63500"/>
                </a:tc>
              </a:tr>
            </a:tbl>
          </a:graphicData>
        </a:graphic>
      </p:graphicFrame>
      <p:graphicFrame>
        <p:nvGraphicFramePr>
          <p:cNvPr id="320" name="Google Shape;320;p38"/>
          <p:cNvGraphicFramePr/>
          <p:nvPr/>
        </p:nvGraphicFramePr>
        <p:xfrm>
          <a:off x="729450" y="3417650"/>
          <a:ext cx="3000000" cy="3000000"/>
        </p:xfrm>
        <a:graphic>
          <a:graphicData uri="http://schemas.openxmlformats.org/drawingml/2006/table">
            <a:tbl>
              <a:tblPr>
                <a:noFill/>
                <a:tableStyleId>{780195AC-94CE-4869-872C-CEE8C9DB7A16}</a:tableStyleId>
              </a:tblPr>
              <a:tblGrid>
                <a:gridCol w="5731200"/>
              </a:tblGrid>
              <a:tr h="12700">
                <a:tc>
                  <a:txBody>
                    <a:bodyPr/>
                    <a:lstStyle/>
                    <a:p>
                      <a:pPr indent="0" lvl="0" marL="0" rtl="0" algn="l">
                        <a:spcBef>
                          <a:spcPts val="0"/>
                        </a:spcBef>
                        <a:spcAft>
                          <a:spcPts val="0"/>
                        </a:spcAft>
                        <a:buNone/>
                      </a:pPr>
                      <a:r>
                        <a:rPr b="1" lang="es" sz="1100"/>
                        <a:t>Generar modelo de hacienda 300</a:t>
                      </a:r>
                      <a:endParaRPr b="1" sz="1100"/>
                    </a:p>
                  </a:txBody>
                  <a:tcPr marT="63500" marB="63500" marR="63500" marL="63500">
                    <a:solidFill>
                      <a:srgbClr val="A4C2F4"/>
                    </a:solidFill>
                  </a:tcPr>
                </a:tc>
              </a:tr>
              <a:tr h="12700">
                <a:tc>
                  <a:txBody>
                    <a:bodyPr/>
                    <a:lstStyle/>
                    <a:p>
                      <a:pPr indent="0" lvl="0" marL="0" rtl="0" algn="l">
                        <a:spcBef>
                          <a:spcPts val="0"/>
                        </a:spcBef>
                        <a:spcAft>
                          <a:spcPts val="0"/>
                        </a:spcAft>
                        <a:buNone/>
                      </a:pPr>
                      <a:r>
                        <a:rPr lang="es" sz="1100"/>
                        <a:t>Presentación de operaciones realizadas en el trimestre anterior.</a:t>
                      </a:r>
                      <a:endParaRPr sz="1100"/>
                    </a:p>
                    <a:p>
                      <a:pPr indent="0" lvl="0" marL="0" rtl="0" algn="l">
                        <a:spcBef>
                          <a:spcPts val="0"/>
                        </a:spcBef>
                        <a:spcAft>
                          <a:spcPts val="0"/>
                        </a:spcAft>
                        <a:buNone/>
                      </a:pPr>
                      <a:r>
                        <a:rPr lang="es" sz="1100"/>
                        <a:t>Al comprar este extra se te desbloqueará esta opción dentro de la aplicación.</a:t>
                      </a:r>
                      <a:endParaRPr sz="1100"/>
                    </a:p>
                  </a:txBody>
                  <a:tcPr marT="63500" marB="63500" marR="63500" marL="63500"/>
                </a:tc>
              </a:tr>
              <a:tr h="12700">
                <a:tc>
                  <a:txBody>
                    <a:bodyPr/>
                    <a:lstStyle/>
                    <a:p>
                      <a:pPr indent="0" lvl="0" marL="0" rtl="0" algn="l">
                        <a:spcBef>
                          <a:spcPts val="0"/>
                        </a:spcBef>
                        <a:spcAft>
                          <a:spcPts val="0"/>
                        </a:spcAft>
                        <a:buNone/>
                      </a:pPr>
                      <a:r>
                        <a:rPr lang="es" sz="1100"/>
                        <a:t>Precio: 1,29 €/mes (75% descuento)</a:t>
                      </a:r>
                      <a:endParaRPr sz="1100"/>
                    </a:p>
                  </a:txBody>
                  <a:tcPr marT="63500" marB="63500" marR="63500" marL="63500"/>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9"/>
          <p:cNvSpPr txBox="1"/>
          <p:nvPr>
            <p:ph type="title"/>
          </p:nvPr>
        </p:nvSpPr>
        <p:spPr>
          <a:xfrm>
            <a:off x="3037800" y="2304150"/>
            <a:ext cx="306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4. Plan del proyecto</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4.1 </a:t>
            </a:r>
            <a:r>
              <a:rPr lang="es"/>
              <a:t>Plantilla</a:t>
            </a:r>
            <a:r>
              <a:rPr lang="es"/>
              <a:t> UP</a:t>
            </a:r>
            <a:endParaRPr/>
          </a:p>
        </p:txBody>
      </p:sp>
      <p:pic>
        <p:nvPicPr>
          <p:cNvPr id="331" name="Google Shape;331;p40"/>
          <p:cNvPicPr preferRelativeResize="0"/>
          <p:nvPr/>
        </p:nvPicPr>
        <p:blipFill>
          <a:blip r:embed="rId3">
            <a:alphaModFix/>
          </a:blip>
          <a:stretch>
            <a:fillRect/>
          </a:stretch>
        </p:blipFill>
        <p:spPr>
          <a:xfrm>
            <a:off x="4819200" y="1930200"/>
            <a:ext cx="3962897" cy="2984851"/>
          </a:xfrm>
          <a:prstGeom prst="rect">
            <a:avLst/>
          </a:prstGeom>
          <a:noFill/>
          <a:ln>
            <a:noFill/>
          </a:ln>
        </p:spPr>
      </p:pic>
      <p:pic>
        <p:nvPicPr>
          <p:cNvPr id="332" name="Google Shape;332;p40"/>
          <p:cNvPicPr preferRelativeResize="0"/>
          <p:nvPr/>
        </p:nvPicPr>
        <p:blipFill>
          <a:blip r:embed="rId4">
            <a:alphaModFix/>
          </a:blip>
          <a:stretch>
            <a:fillRect/>
          </a:stretch>
        </p:blipFill>
        <p:spPr>
          <a:xfrm>
            <a:off x="333025" y="1930200"/>
            <a:ext cx="3974188" cy="29848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4.2 Plan general</a:t>
            </a:r>
            <a:endParaRPr/>
          </a:p>
        </p:txBody>
      </p:sp>
      <p:sp>
        <p:nvSpPr>
          <p:cNvPr id="338" name="Google Shape;338;p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9" name="Google Shape;339;p41"/>
          <p:cNvPicPr preferRelativeResize="0"/>
          <p:nvPr/>
        </p:nvPicPr>
        <p:blipFill>
          <a:blip r:embed="rId3">
            <a:alphaModFix/>
          </a:blip>
          <a:stretch>
            <a:fillRect/>
          </a:stretch>
        </p:blipFill>
        <p:spPr>
          <a:xfrm>
            <a:off x="621538" y="1853850"/>
            <a:ext cx="7900924" cy="2942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2555800" y="2220050"/>
            <a:ext cx="4743300" cy="13230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SzPts val="2600"/>
              <a:buAutoNum type="arabicPeriod"/>
            </a:pPr>
            <a:r>
              <a:rPr lang="es"/>
              <a:t>Objetivos generales y funcionalidades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4.3 Plan detallado</a:t>
            </a:r>
            <a:endParaRPr/>
          </a:p>
        </p:txBody>
      </p:sp>
      <p:pic>
        <p:nvPicPr>
          <p:cNvPr id="345" name="Google Shape;345;p42"/>
          <p:cNvPicPr preferRelativeResize="0"/>
          <p:nvPr/>
        </p:nvPicPr>
        <p:blipFill>
          <a:blip r:embed="rId3">
            <a:alphaModFix/>
          </a:blip>
          <a:stretch>
            <a:fillRect/>
          </a:stretch>
        </p:blipFill>
        <p:spPr>
          <a:xfrm>
            <a:off x="1724388" y="1901375"/>
            <a:ext cx="5695223" cy="2785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4.4 Visión general de los recursos</a:t>
            </a:r>
            <a:endParaRPr/>
          </a:p>
        </p:txBody>
      </p:sp>
      <p:pic>
        <p:nvPicPr>
          <p:cNvPr id="351" name="Google Shape;351;p43"/>
          <p:cNvPicPr preferRelativeResize="0"/>
          <p:nvPr/>
        </p:nvPicPr>
        <p:blipFill>
          <a:blip r:embed="rId3">
            <a:alphaModFix/>
          </a:blip>
          <a:stretch>
            <a:fillRect/>
          </a:stretch>
        </p:blipFill>
        <p:spPr>
          <a:xfrm>
            <a:off x="5394850" y="1853838"/>
            <a:ext cx="3081426" cy="2935326"/>
          </a:xfrm>
          <a:prstGeom prst="rect">
            <a:avLst/>
          </a:prstGeom>
          <a:noFill/>
          <a:ln>
            <a:noFill/>
          </a:ln>
        </p:spPr>
      </p:pic>
      <p:pic>
        <p:nvPicPr>
          <p:cNvPr id="352" name="Google Shape;352;p43"/>
          <p:cNvPicPr preferRelativeResize="0"/>
          <p:nvPr/>
        </p:nvPicPr>
        <p:blipFill>
          <a:blip r:embed="rId4">
            <a:alphaModFix/>
          </a:blip>
          <a:stretch>
            <a:fillRect/>
          </a:stretch>
        </p:blipFill>
        <p:spPr>
          <a:xfrm>
            <a:off x="729450" y="1886150"/>
            <a:ext cx="4197649" cy="28707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4"/>
          <p:cNvSpPr txBox="1"/>
          <p:nvPr>
            <p:ph type="title"/>
          </p:nvPr>
        </p:nvSpPr>
        <p:spPr>
          <a:xfrm>
            <a:off x="3642750" y="2304150"/>
            <a:ext cx="1858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5. Riesgos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5.1 Identificación de riesgos</a:t>
            </a:r>
            <a:endParaRPr/>
          </a:p>
        </p:txBody>
      </p:sp>
      <p:sp>
        <p:nvSpPr>
          <p:cNvPr id="363" name="Google Shape;363;p45"/>
          <p:cNvSpPr txBox="1"/>
          <p:nvPr/>
        </p:nvSpPr>
        <p:spPr>
          <a:xfrm>
            <a:off x="368050" y="1853850"/>
            <a:ext cx="2960100" cy="2862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Lato"/>
              <a:buChar char="❏"/>
            </a:pPr>
            <a:r>
              <a:rPr b="1" lang="es" sz="1600">
                <a:latin typeface="Lato"/>
                <a:ea typeface="Lato"/>
                <a:cs typeface="Lato"/>
                <a:sym typeface="Lato"/>
              </a:rPr>
              <a:t>Tecnológicas</a:t>
            </a:r>
            <a:r>
              <a:rPr b="1" lang="es" sz="1600">
                <a:latin typeface="Lato"/>
                <a:ea typeface="Lato"/>
                <a:cs typeface="Lato"/>
                <a:sym typeface="Lato"/>
              </a:rPr>
              <a:t>.</a:t>
            </a:r>
            <a:endParaRPr b="1" sz="1600">
              <a:latin typeface="Lato"/>
              <a:ea typeface="Lato"/>
              <a:cs typeface="Lato"/>
              <a:sym typeface="Lato"/>
            </a:endParaRPr>
          </a:p>
          <a:p>
            <a:pPr indent="0" lvl="0" marL="457200" rtl="0" algn="l">
              <a:spcBef>
                <a:spcPts val="0"/>
              </a:spcBef>
              <a:spcAft>
                <a:spcPts val="0"/>
              </a:spcAft>
              <a:buNone/>
            </a:pPr>
            <a:r>
              <a:rPr lang="es">
                <a:latin typeface="Lato"/>
                <a:ea typeface="Lato"/>
                <a:cs typeface="Lato"/>
                <a:sym typeface="Lato"/>
              </a:rPr>
              <a:t>-Pérdida de la base de datos.</a:t>
            </a:r>
            <a:endParaRPr>
              <a:latin typeface="Lato"/>
              <a:ea typeface="Lato"/>
              <a:cs typeface="Lato"/>
              <a:sym typeface="Lato"/>
            </a:endParaRPr>
          </a:p>
          <a:p>
            <a:pPr indent="0" lvl="0" marL="457200" rtl="0" algn="l">
              <a:spcBef>
                <a:spcPts val="0"/>
              </a:spcBef>
              <a:spcAft>
                <a:spcPts val="0"/>
              </a:spcAft>
              <a:buNone/>
            </a:pPr>
            <a:r>
              <a:rPr lang="es">
                <a:latin typeface="Lato"/>
                <a:ea typeface="Lato"/>
                <a:cs typeface="Lato"/>
                <a:sym typeface="Lato"/>
              </a:rPr>
              <a:t>-Averías.</a:t>
            </a:r>
            <a:endParaRPr>
              <a:latin typeface="Lato"/>
              <a:ea typeface="Lato"/>
              <a:cs typeface="Lato"/>
              <a:sym typeface="Lato"/>
            </a:endParaRPr>
          </a:p>
          <a:p>
            <a:pPr indent="0" lvl="0" marL="457200" rtl="0" algn="l">
              <a:spcBef>
                <a:spcPts val="0"/>
              </a:spcBef>
              <a:spcAft>
                <a:spcPts val="0"/>
              </a:spcAft>
              <a:buNone/>
            </a:pPr>
            <a:r>
              <a:rPr lang="es">
                <a:latin typeface="Lato"/>
                <a:ea typeface="Lato"/>
                <a:cs typeface="Lato"/>
                <a:sym typeface="Lato"/>
              </a:rPr>
              <a:t>-Subida de tensión eléctrica.</a:t>
            </a:r>
            <a:endParaRPr>
              <a:latin typeface="Lato"/>
              <a:ea typeface="Lato"/>
              <a:cs typeface="Lato"/>
              <a:sym typeface="Lato"/>
            </a:endParaRPr>
          </a:p>
          <a:p>
            <a:pPr indent="-330200" lvl="0" marL="457200" rtl="0" algn="l">
              <a:spcBef>
                <a:spcPts val="0"/>
              </a:spcBef>
              <a:spcAft>
                <a:spcPts val="0"/>
              </a:spcAft>
              <a:buSzPts val="1600"/>
              <a:buFont typeface="Lato"/>
              <a:buChar char="❏"/>
            </a:pPr>
            <a:r>
              <a:rPr b="1" lang="es" sz="1600">
                <a:latin typeface="Lato"/>
                <a:ea typeface="Lato"/>
                <a:cs typeface="Lato"/>
                <a:sym typeface="Lato"/>
              </a:rPr>
              <a:t>Personas.</a:t>
            </a:r>
            <a:endParaRPr b="1" sz="1600">
              <a:latin typeface="Lato"/>
              <a:ea typeface="Lato"/>
              <a:cs typeface="Lato"/>
              <a:sym typeface="Lato"/>
            </a:endParaRPr>
          </a:p>
          <a:p>
            <a:pPr indent="0" lvl="0" marL="457200" rtl="0" algn="l">
              <a:spcBef>
                <a:spcPts val="0"/>
              </a:spcBef>
              <a:spcAft>
                <a:spcPts val="0"/>
              </a:spcAft>
              <a:buNone/>
            </a:pPr>
            <a:r>
              <a:rPr lang="es">
                <a:latin typeface="Lato"/>
                <a:ea typeface="Lato"/>
                <a:cs typeface="Lato"/>
                <a:sym typeface="Lato"/>
              </a:rPr>
              <a:t>-Baja por enfermedad.</a:t>
            </a:r>
            <a:endParaRPr>
              <a:latin typeface="Lato"/>
              <a:ea typeface="Lato"/>
              <a:cs typeface="Lato"/>
              <a:sym typeface="Lato"/>
            </a:endParaRPr>
          </a:p>
          <a:p>
            <a:pPr indent="0" lvl="0" marL="457200" rtl="0" algn="l">
              <a:spcBef>
                <a:spcPts val="0"/>
              </a:spcBef>
              <a:spcAft>
                <a:spcPts val="0"/>
              </a:spcAft>
              <a:buNone/>
            </a:pPr>
            <a:r>
              <a:rPr lang="es">
                <a:latin typeface="Lato"/>
                <a:ea typeface="Lato"/>
                <a:cs typeface="Lato"/>
                <a:sym typeface="Lato"/>
              </a:rPr>
              <a:t>-Persona no cualificada.</a:t>
            </a:r>
            <a:endParaRPr>
              <a:latin typeface="Lato"/>
              <a:ea typeface="Lato"/>
              <a:cs typeface="Lato"/>
              <a:sym typeface="Lato"/>
            </a:endParaRPr>
          </a:p>
          <a:p>
            <a:pPr indent="0" lvl="0" marL="457200" rtl="0" algn="l">
              <a:spcBef>
                <a:spcPts val="0"/>
              </a:spcBef>
              <a:spcAft>
                <a:spcPts val="0"/>
              </a:spcAft>
              <a:buNone/>
            </a:pPr>
            <a:r>
              <a:rPr lang="es">
                <a:latin typeface="Lato"/>
                <a:ea typeface="Lato"/>
                <a:cs typeface="Lato"/>
                <a:sym typeface="Lato"/>
              </a:rPr>
              <a:t>-Poca motivación.</a:t>
            </a:r>
            <a:endParaRPr>
              <a:latin typeface="Lato"/>
              <a:ea typeface="Lato"/>
              <a:cs typeface="Lato"/>
              <a:sym typeface="Lato"/>
            </a:endParaRPr>
          </a:p>
          <a:p>
            <a:pPr indent="-330200" lvl="0" marL="457200" rtl="0" algn="l">
              <a:spcBef>
                <a:spcPts val="0"/>
              </a:spcBef>
              <a:spcAft>
                <a:spcPts val="0"/>
              </a:spcAft>
              <a:buSzPts val="1600"/>
              <a:buFont typeface="Lato"/>
              <a:buChar char="❏"/>
            </a:pPr>
            <a:r>
              <a:rPr b="1" lang="es" sz="1600">
                <a:latin typeface="Lato"/>
                <a:ea typeface="Lato"/>
                <a:cs typeface="Lato"/>
                <a:sym typeface="Lato"/>
              </a:rPr>
              <a:t>Organizacionales.</a:t>
            </a:r>
            <a:endParaRPr b="1" sz="1600">
              <a:latin typeface="Lato"/>
              <a:ea typeface="Lato"/>
              <a:cs typeface="Lato"/>
              <a:sym typeface="Lato"/>
            </a:endParaRPr>
          </a:p>
          <a:p>
            <a:pPr indent="0" lvl="0" marL="457200" rtl="0" algn="l">
              <a:spcBef>
                <a:spcPts val="0"/>
              </a:spcBef>
              <a:spcAft>
                <a:spcPts val="0"/>
              </a:spcAft>
              <a:buNone/>
            </a:pPr>
            <a:r>
              <a:rPr lang="es">
                <a:latin typeface="Lato"/>
                <a:ea typeface="Lato"/>
                <a:cs typeface="Lato"/>
                <a:sym typeface="Lato"/>
              </a:rPr>
              <a:t>-Cambios en la directiva.</a:t>
            </a:r>
            <a:endParaRPr>
              <a:latin typeface="Lato"/>
              <a:ea typeface="Lato"/>
              <a:cs typeface="Lato"/>
              <a:sym typeface="Lato"/>
            </a:endParaRPr>
          </a:p>
          <a:p>
            <a:pPr indent="0" lvl="0" marL="457200" rtl="0" algn="l">
              <a:spcBef>
                <a:spcPts val="0"/>
              </a:spcBef>
              <a:spcAft>
                <a:spcPts val="0"/>
              </a:spcAft>
              <a:buNone/>
            </a:pPr>
            <a:r>
              <a:rPr lang="es">
                <a:latin typeface="Lato"/>
                <a:ea typeface="Lato"/>
                <a:cs typeface="Lato"/>
                <a:sym typeface="Lato"/>
              </a:rPr>
              <a:t>-Cambios legislativos.</a:t>
            </a:r>
            <a:endParaRPr>
              <a:latin typeface="Lato"/>
              <a:ea typeface="Lato"/>
              <a:cs typeface="Lato"/>
              <a:sym typeface="Lato"/>
            </a:endParaRPr>
          </a:p>
          <a:p>
            <a:pPr indent="0" lvl="0" marL="457200" rtl="0" algn="l">
              <a:spcBef>
                <a:spcPts val="0"/>
              </a:spcBef>
              <a:spcAft>
                <a:spcPts val="0"/>
              </a:spcAft>
              <a:buNone/>
            </a:pPr>
            <a:r>
              <a:rPr lang="es">
                <a:latin typeface="Lato"/>
                <a:ea typeface="Lato"/>
                <a:cs typeface="Lato"/>
                <a:sym typeface="Lato"/>
              </a:rPr>
              <a:t>-Daño a la reputación.</a:t>
            </a:r>
            <a:endParaRPr b="1" sz="1700">
              <a:latin typeface="Lato"/>
              <a:ea typeface="Lato"/>
              <a:cs typeface="Lato"/>
              <a:sym typeface="Lato"/>
            </a:endParaRPr>
          </a:p>
        </p:txBody>
      </p:sp>
      <p:sp>
        <p:nvSpPr>
          <p:cNvPr id="364" name="Google Shape;364;p45"/>
          <p:cNvSpPr txBox="1"/>
          <p:nvPr/>
        </p:nvSpPr>
        <p:spPr>
          <a:xfrm>
            <a:off x="4849675" y="1853850"/>
            <a:ext cx="4042200" cy="2862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Lato"/>
              <a:buChar char="❏"/>
            </a:pPr>
            <a:r>
              <a:rPr b="1" lang="es" sz="1600">
                <a:latin typeface="Lato"/>
                <a:ea typeface="Lato"/>
                <a:cs typeface="Lato"/>
                <a:sym typeface="Lato"/>
              </a:rPr>
              <a:t>Herramientas.</a:t>
            </a:r>
            <a:endParaRPr b="1" sz="1600">
              <a:latin typeface="Lato"/>
              <a:ea typeface="Lato"/>
              <a:cs typeface="Lato"/>
              <a:sym typeface="Lato"/>
            </a:endParaRPr>
          </a:p>
          <a:p>
            <a:pPr indent="0" lvl="0" marL="457200" rtl="0" algn="l">
              <a:spcBef>
                <a:spcPts val="0"/>
              </a:spcBef>
              <a:spcAft>
                <a:spcPts val="0"/>
              </a:spcAft>
              <a:buNone/>
            </a:pPr>
            <a:r>
              <a:rPr lang="es">
                <a:latin typeface="Lato"/>
                <a:ea typeface="Lato"/>
                <a:cs typeface="Lato"/>
                <a:sym typeface="Lato"/>
              </a:rPr>
              <a:t>-Fallo en el aprendizaje de una herramienta.</a:t>
            </a:r>
            <a:endParaRPr>
              <a:latin typeface="Lato"/>
              <a:ea typeface="Lato"/>
              <a:cs typeface="Lato"/>
              <a:sym typeface="Lato"/>
            </a:endParaRPr>
          </a:p>
          <a:p>
            <a:pPr indent="0" lvl="0" marL="457200" rtl="0" algn="l">
              <a:spcBef>
                <a:spcPts val="0"/>
              </a:spcBef>
              <a:spcAft>
                <a:spcPts val="0"/>
              </a:spcAft>
              <a:buNone/>
            </a:pPr>
            <a:r>
              <a:rPr lang="es">
                <a:latin typeface="Lato"/>
                <a:ea typeface="Lato"/>
                <a:cs typeface="Lato"/>
                <a:sym typeface="Lato"/>
              </a:rPr>
              <a:t>-Software no válido.</a:t>
            </a:r>
            <a:endParaRPr>
              <a:latin typeface="Lato"/>
              <a:ea typeface="Lato"/>
              <a:cs typeface="Lato"/>
              <a:sym typeface="Lato"/>
            </a:endParaRPr>
          </a:p>
          <a:p>
            <a:pPr indent="0" lvl="0" marL="457200" rtl="0" algn="l">
              <a:spcBef>
                <a:spcPts val="0"/>
              </a:spcBef>
              <a:spcAft>
                <a:spcPts val="0"/>
              </a:spcAft>
              <a:buNone/>
            </a:pPr>
            <a:r>
              <a:rPr lang="es">
                <a:latin typeface="Lato"/>
                <a:ea typeface="Lato"/>
                <a:cs typeface="Lato"/>
                <a:sym typeface="Lato"/>
              </a:rPr>
              <a:t>-Bug en la herramienta.</a:t>
            </a:r>
            <a:endParaRPr b="1" sz="1600">
              <a:latin typeface="Lato"/>
              <a:ea typeface="Lato"/>
              <a:cs typeface="Lato"/>
              <a:sym typeface="Lato"/>
            </a:endParaRPr>
          </a:p>
          <a:p>
            <a:pPr indent="-330200" lvl="0" marL="457200" rtl="0" algn="l">
              <a:spcBef>
                <a:spcPts val="0"/>
              </a:spcBef>
              <a:spcAft>
                <a:spcPts val="0"/>
              </a:spcAft>
              <a:buSzPts val="1600"/>
              <a:buFont typeface="Lato"/>
              <a:buChar char="❏"/>
            </a:pPr>
            <a:r>
              <a:rPr b="1" lang="es" sz="1600">
                <a:latin typeface="Lato"/>
                <a:ea typeface="Lato"/>
                <a:cs typeface="Lato"/>
                <a:sym typeface="Lato"/>
              </a:rPr>
              <a:t>Requerimientos.</a:t>
            </a:r>
            <a:endParaRPr b="1" sz="1600">
              <a:latin typeface="Lato"/>
              <a:ea typeface="Lato"/>
              <a:cs typeface="Lato"/>
              <a:sym typeface="Lato"/>
            </a:endParaRPr>
          </a:p>
          <a:p>
            <a:pPr indent="0" lvl="0" marL="457200" rtl="0" algn="l">
              <a:spcBef>
                <a:spcPts val="0"/>
              </a:spcBef>
              <a:spcAft>
                <a:spcPts val="0"/>
              </a:spcAft>
              <a:buNone/>
            </a:pPr>
            <a:r>
              <a:rPr lang="es">
                <a:latin typeface="Lato"/>
                <a:ea typeface="Lato"/>
                <a:cs typeface="Lato"/>
                <a:sym typeface="Lato"/>
              </a:rPr>
              <a:t>-Falta de información del cliente.</a:t>
            </a:r>
            <a:endParaRPr b="1" sz="1600">
              <a:latin typeface="Lato"/>
              <a:ea typeface="Lato"/>
              <a:cs typeface="Lato"/>
              <a:sym typeface="Lato"/>
            </a:endParaRPr>
          </a:p>
          <a:p>
            <a:pPr indent="0" lvl="0" marL="457200" rtl="0" algn="l">
              <a:spcBef>
                <a:spcPts val="0"/>
              </a:spcBef>
              <a:spcAft>
                <a:spcPts val="0"/>
              </a:spcAft>
              <a:buNone/>
            </a:pPr>
            <a:r>
              <a:rPr lang="es">
                <a:latin typeface="Lato"/>
                <a:ea typeface="Lato"/>
                <a:cs typeface="Lato"/>
                <a:sym typeface="Lato"/>
              </a:rPr>
              <a:t>-Aplicación difícil de usar.</a:t>
            </a:r>
            <a:endParaRPr>
              <a:latin typeface="Lato"/>
              <a:ea typeface="Lato"/>
              <a:cs typeface="Lato"/>
              <a:sym typeface="Lato"/>
            </a:endParaRPr>
          </a:p>
          <a:p>
            <a:pPr indent="0" lvl="0" marL="457200" rtl="0" algn="l">
              <a:spcBef>
                <a:spcPts val="0"/>
              </a:spcBef>
              <a:spcAft>
                <a:spcPts val="0"/>
              </a:spcAft>
              <a:buNone/>
            </a:pPr>
            <a:r>
              <a:rPr lang="es">
                <a:latin typeface="Lato"/>
                <a:ea typeface="Lato"/>
                <a:cs typeface="Lato"/>
                <a:sym typeface="Lato"/>
              </a:rPr>
              <a:t>-Cambios a última hora.</a:t>
            </a:r>
            <a:endParaRPr b="1" sz="1600">
              <a:latin typeface="Lato"/>
              <a:ea typeface="Lato"/>
              <a:cs typeface="Lato"/>
              <a:sym typeface="Lato"/>
            </a:endParaRPr>
          </a:p>
          <a:p>
            <a:pPr indent="-330200" lvl="0" marL="457200" rtl="0" algn="l">
              <a:spcBef>
                <a:spcPts val="0"/>
              </a:spcBef>
              <a:spcAft>
                <a:spcPts val="0"/>
              </a:spcAft>
              <a:buSzPts val="1600"/>
              <a:buFont typeface="Lato"/>
              <a:buChar char="❏"/>
            </a:pPr>
            <a:r>
              <a:rPr b="1" lang="es" sz="1600">
                <a:latin typeface="Lato"/>
                <a:ea typeface="Lato"/>
                <a:cs typeface="Lato"/>
                <a:sym typeface="Lato"/>
              </a:rPr>
              <a:t>Estimación.</a:t>
            </a:r>
            <a:endParaRPr b="1" sz="1600">
              <a:latin typeface="Lato"/>
              <a:ea typeface="Lato"/>
              <a:cs typeface="Lato"/>
              <a:sym typeface="Lato"/>
            </a:endParaRPr>
          </a:p>
          <a:p>
            <a:pPr indent="0" lvl="0" marL="457200" rtl="0" algn="l">
              <a:spcBef>
                <a:spcPts val="0"/>
              </a:spcBef>
              <a:spcAft>
                <a:spcPts val="0"/>
              </a:spcAft>
              <a:buNone/>
            </a:pPr>
            <a:r>
              <a:rPr lang="es">
                <a:latin typeface="Lato"/>
                <a:ea typeface="Lato"/>
                <a:cs typeface="Lato"/>
                <a:sym typeface="Lato"/>
              </a:rPr>
              <a:t>-Superación del presupuesto.</a:t>
            </a:r>
            <a:endParaRPr>
              <a:latin typeface="Lato"/>
              <a:ea typeface="Lato"/>
              <a:cs typeface="Lato"/>
              <a:sym typeface="Lato"/>
            </a:endParaRPr>
          </a:p>
          <a:p>
            <a:pPr indent="0" lvl="0" marL="457200" rtl="0" algn="l">
              <a:spcBef>
                <a:spcPts val="0"/>
              </a:spcBef>
              <a:spcAft>
                <a:spcPts val="0"/>
              </a:spcAft>
              <a:buNone/>
            </a:pPr>
            <a:r>
              <a:rPr lang="es">
                <a:latin typeface="Lato"/>
                <a:ea typeface="Lato"/>
                <a:cs typeface="Lato"/>
                <a:sym typeface="Lato"/>
              </a:rPr>
              <a:t>-Elevado precio del proyecto.</a:t>
            </a:r>
            <a:endParaRPr>
              <a:latin typeface="Lato"/>
              <a:ea typeface="Lato"/>
              <a:cs typeface="Lato"/>
              <a:sym typeface="Lato"/>
            </a:endParaRPr>
          </a:p>
          <a:p>
            <a:pPr indent="0" lvl="0" marL="457200" rtl="0" algn="l">
              <a:spcBef>
                <a:spcPts val="0"/>
              </a:spcBef>
              <a:spcAft>
                <a:spcPts val="0"/>
              </a:spcAft>
              <a:buNone/>
            </a:pPr>
            <a:r>
              <a:rPr lang="es">
                <a:latin typeface="Lato"/>
                <a:ea typeface="Lato"/>
                <a:cs typeface="Lato"/>
                <a:sym typeface="Lato"/>
              </a:rPr>
              <a:t>-Horas muertas.</a:t>
            </a:r>
            <a:endParaRPr sz="1300">
              <a:latin typeface="Lato"/>
              <a:ea typeface="Lato"/>
              <a:cs typeface="Lato"/>
              <a:sym typeface="Lato"/>
            </a:endParaRPr>
          </a:p>
        </p:txBody>
      </p:sp>
      <p:sp>
        <p:nvSpPr>
          <p:cNvPr id="365" name="Google Shape;365;p45"/>
          <p:cNvSpPr txBox="1"/>
          <p:nvPr/>
        </p:nvSpPr>
        <p:spPr>
          <a:xfrm>
            <a:off x="3126550" y="3819900"/>
            <a:ext cx="1941300" cy="1323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Lato"/>
              <a:buChar char="❏"/>
            </a:pPr>
            <a:r>
              <a:rPr b="1" lang="es" sz="1600">
                <a:latin typeface="Lato"/>
                <a:ea typeface="Lato"/>
                <a:cs typeface="Lato"/>
                <a:sym typeface="Lato"/>
              </a:rPr>
              <a:t>Otros.</a:t>
            </a:r>
            <a:endParaRPr b="1" sz="1600">
              <a:latin typeface="Lato"/>
              <a:ea typeface="Lato"/>
              <a:cs typeface="Lato"/>
              <a:sym typeface="Lato"/>
            </a:endParaRPr>
          </a:p>
          <a:p>
            <a:pPr indent="0" lvl="0" marL="457200" rtl="0" algn="l">
              <a:spcBef>
                <a:spcPts val="0"/>
              </a:spcBef>
              <a:spcAft>
                <a:spcPts val="0"/>
              </a:spcAft>
              <a:buNone/>
            </a:pPr>
            <a:r>
              <a:rPr lang="es">
                <a:latin typeface="Lato"/>
                <a:ea typeface="Lato"/>
                <a:cs typeface="Lato"/>
                <a:sym typeface="Lato"/>
              </a:rPr>
              <a:t>-Pandemia,</a:t>
            </a:r>
            <a:endParaRPr>
              <a:latin typeface="Lato"/>
              <a:ea typeface="Lato"/>
              <a:cs typeface="Lato"/>
              <a:sym typeface="Lato"/>
            </a:endParaRPr>
          </a:p>
          <a:p>
            <a:pPr indent="0" lvl="0" marL="457200" rtl="0" algn="l">
              <a:spcBef>
                <a:spcPts val="0"/>
              </a:spcBef>
              <a:spcAft>
                <a:spcPts val="0"/>
              </a:spcAft>
              <a:buNone/>
            </a:pPr>
            <a:r>
              <a:rPr lang="es">
                <a:latin typeface="Lato"/>
                <a:ea typeface="Lato"/>
                <a:cs typeface="Lato"/>
                <a:sym typeface="Lato"/>
              </a:rPr>
              <a:t>-Invasión.</a:t>
            </a:r>
            <a:endParaRPr>
              <a:latin typeface="Lato"/>
              <a:ea typeface="Lato"/>
              <a:cs typeface="Lato"/>
              <a:sym typeface="Lato"/>
            </a:endParaRPr>
          </a:p>
          <a:p>
            <a:pPr indent="0" lvl="0" marL="457200" rtl="0" algn="l">
              <a:spcBef>
                <a:spcPts val="0"/>
              </a:spcBef>
              <a:spcAft>
                <a:spcPts val="0"/>
              </a:spcAft>
              <a:buNone/>
            </a:pPr>
            <a:r>
              <a:rPr lang="es">
                <a:latin typeface="Lato"/>
                <a:ea typeface="Lato"/>
                <a:cs typeface="Lato"/>
                <a:sym typeface="Lato"/>
              </a:rPr>
              <a:t>-Cucarachas.</a:t>
            </a:r>
            <a:endParaRPr>
              <a:latin typeface="Lato"/>
              <a:ea typeface="Lato"/>
              <a:cs typeface="Lato"/>
              <a:sym typeface="Lato"/>
            </a:endParaRPr>
          </a:p>
          <a:p>
            <a:pPr indent="0" lvl="0" marL="457200" rtl="0" algn="l">
              <a:spcBef>
                <a:spcPts val="0"/>
              </a:spcBef>
              <a:spcAft>
                <a:spcPts val="0"/>
              </a:spcAft>
              <a:buNone/>
            </a:pPr>
            <a:r>
              <a:t/>
            </a:r>
            <a:endParaRPr b="1" sz="1600">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6"/>
          <p:cNvSpPr txBox="1"/>
          <p:nvPr>
            <p:ph type="title"/>
          </p:nvPr>
        </p:nvSpPr>
        <p:spPr>
          <a:xfrm>
            <a:off x="727650" y="1217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5.2 Prioridades de los riesgos</a:t>
            </a:r>
            <a:endParaRPr/>
          </a:p>
        </p:txBody>
      </p:sp>
      <p:graphicFrame>
        <p:nvGraphicFramePr>
          <p:cNvPr id="371" name="Google Shape;371;p46"/>
          <p:cNvGraphicFramePr/>
          <p:nvPr/>
        </p:nvGraphicFramePr>
        <p:xfrm>
          <a:off x="582450" y="1811660"/>
          <a:ext cx="3000000" cy="3000000"/>
        </p:xfrm>
        <a:graphic>
          <a:graphicData uri="http://schemas.openxmlformats.org/drawingml/2006/table">
            <a:tbl>
              <a:tblPr>
                <a:noFill/>
                <a:tableStyleId>{244D29C4-BD31-48B8-BDFD-6FE14B35726A}</a:tableStyleId>
              </a:tblPr>
              <a:tblGrid>
                <a:gridCol w="2686250"/>
                <a:gridCol w="2686250"/>
                <a:gridCol w="2686250"/>
              </a:tblGrid>
              <a:tr h="244925">
                <a:tc>
                  <a:txBody>
                    <a:bodyPr/>
                    <a:lstStyle/>
                    <a:p>
                      <a:pPr indent="0" lvl="0" marL="0" rtl="0" algn="ctr">
                        <a:spcBef>
                          <a:spcPts val="0"/>
                        </a:spcBef>
                        <a:spcAft>
                          <a:spcPts val="0"/>
                        </a:spcAft>
                        <a:buNone/>
                      </a:pPr>
                      <a:r>
                        <a:rPr b="1" lang="es"/>
                        <a:t>Posible riesgo</a:t>
                      </a:r>
                      <a:endParaRPr b="1"/>
                    </a:p>
                  </a:txBody>
                  <a:tcPr marT="91425" marB="91425" marR="91425" marL="91425" anchor="ctr">
                    <a:lnB cap="flat" cmpd="sng" w="9525">
                      <a:solidFill>
                        <a:srgbClr val="9E9E9E"/>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b="1" lang="es"/>
                        <a:t>Probabilidad</a:t>
                      </a:r>
                      <a:endParaRPr b="1"/>
                    </a:p>
                  </a:txBody>
                  <a:tcPr marT="91425" marB="91425" marR="91425" marL="91425" anchor="ctr">
                    <a:lnB cap="flat" cmpd="sng" w="9525">
                      <a:solidFill>
                        <a:srgbClr val="9E9E9E"/>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b="1" lang="es"/>
                        <a:t>Efectos</a:t>
                      </a:r>
                      <a:endParaRPr b="1"/>
                    </a:p>
                  </a:txBody>
                  <a:tcPr marT="91425" marB="91425" marR="91425" marL="91425" anchor="ctr">
                    <a:lnB cap="flat" cmpd="sng" w="9525">
                      <a:solidFill>
                        <a:srgbClr val="9E9E9E"/>
                      </a:solidFill>
                      <a:prstDash val="solid"/>
                      <a:round/>
                      <a:headEnd len="sm" w="sm" type="none"/>
                      <a:tailEnd len="sm" w="sm" type="none"/>
                    </a:lnB>
                    <a:solidFill>
                      <a:srgbClr val="9FC5E8"/>
                    </a:solidFill>
                  </a:tcPr>
                </a:tc>
              </a:tr>
              <a:tr h="263300">
                <a:tc>
                  <a:txBody>
                    <a:bodyPr/>
                    <a:lstStyle/>
                    <a:p>
                      <a:pPr indent="0" lvl="0" marL="0" rtl="0" algn="ctr">
                        <a:spcBef>
                          <a:spcPts val="0"/>
                        </a:spcBef>
                        <a:spcAft>
                          <a:spcPts val="0"/>
                        </a:spcAft>
                        <a:buNone/>
                      </a:pPr>
                      <a:r>
                        <a:rPr lang="es" sz="1300">
                          <a:latin typeface="Lato"/>
                          <a:ea typeface="Lato"/>
                          <a:cs typeface="Lato"/>
                          <a:sym typeface="Lato"/>
                        </a:rPr>
                        <a:t>Poca motivación</a:t>
                      </a:r>
                      <a:endParaRPr sz="130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300"/>
                        <a:t>Baja</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300"/>
                        <a:t>Serio</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3325">
                <a:tc>
                  <a:txBody>
                    <a:bodyPr/>
                    <a:lstStyle/>
                    <a:p>
                      <a:pPr indent="0" lvl="0" marL="0" rtl="0" algn="ctr">
                        <a:spcBef>
                          <a:spcPts val="0"/>
                        </a:spcBef>
                        <a:spcAft>
                          <a:spcPts val="0"/>
                        </a:spcAft>
                        <a:buNone/>
                      </a:pPr>
                      <a:r>
                        <a:rPr lang="es" sz="1300">
                          <a:latin typeface="Lato"/>
                          <a:ea typeface="Lato"/>
                          <a:cs typeface="Lato"/>
                          <a:sym typeface="Lato"/>
                        </a:rPr>
                        <a:t>Software no válido</a:t>
                      </a:r>
                      <a:endParaRPr sz="130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300"/>
                        <a:t>Baja</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300"/>
                        <a:t>Tolerable</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6925">
                <a:tc>
                  <a:txBody>
                    <a:bodyPr/>
                    <a:lstStyle/>
                    <a:p>
                      <a:pPr indent="0" lvl="0" marL="0" rtl="0" algn="ctr">
                        <a:spcBef>
                          <a:spcPts val="0"/>
                        </a:spcBef>
                        <a:spcAft>
                          <a:spcPts val="0"/>
                        </a:spcAft>
                        <a:buNone/>
                      </a:pPr>
                      <a:r>
                        <a:rPr lang="es" sz="1300">
                          <a:latin typeface="Lato"/>
                          <a:ea typeface="Lato"/>
                          <a:cs typeface="Lato"/>
                          <a:sym typeface="Lato"/>
                        </a:rPr>
                        <a:t>Daño a la reputación</a:t>
                      </a:r>
                      <a:endParaRPr sz="130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300"/>
                        <a:t>Baja</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300"/>
                        <a:t>Catastrófico</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6925">
                <a:tc>
                  <a:txBody>
                    <a:bodyPr/>
                    <a:lstStyle/>
                    <a:p>
                      <a:pPr indent="0" lvl="0" marL="0" rtl="0" algn="ctr">
                        <a:spcBef>
                          <a:spcPts val="0"/>
                        </a:spcBef>
                        <a:spcAft>
                          <a:spcPts val="0"/>
                        </a:spcAft>
                        <a:buNone/>
                      </a:pPr>
                      <a:r>
                        <a:rPr lang="es" sz="1300">
                          <a:latin typeface="Lato"/>
                          <a:ea typeface="Lato"/>
                          <a:cs typeface="Lato"/>
                          <a:sym typeface="Lato"/>
                        </a:rPr>
                        <a:t>Subidas de tensión eléctrica</a:t>
                      </a:r>
                      <a:endParaRPr sz="130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300"/>
                        <a:t>Media</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300"/>
                        <a:t>Tolerable</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0125">
                <a:tc>
                  <a:txBody>
                    <a:bodyPr/>
                    <a:lstStyle/>
                    <a:p>
                      <a:pPr indent="0" lvl="0" marL="0" rtl="0" algn="ctr">
                        <a:spcBef>
                          <a:spcPts val="0"/>
                        </a:spcBef>
                        <a:spcAft>
                          <a:spcPts val="0"/>
                        </a:spcAft>
                        <a:buNone/>
                      </a:pPr>
                      <a:r>
                        <a:rPr lang="es" sz="1300">
                          <a:latin typeface="Lato"/>
                          <a:ea typeface="Lato"/>
                          <a:cs typeface="Lato"/>
                          <a:sym typeface="Lato"/>
                        </a:rPr>
                        <a:t>Cucarachas</a:t>
                      </a:r>
                      <a:endParaRPr sz="130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300"/>
                        <a:t>Media</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300"/>
                        <a:t>Catastrófico</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4650">
                <a:tc>
                  <a:txBody>
                    <a:bodyPr/>
                    <a:lstStyle/>
                    <a:p>
                      <a:pPr indent="0" lvl="0" marL="0" rtl="0" algn="ctr">
                        <a:spcBef>
                          <a:spcPts val="0"/>
                        </a:spcBef>
                        <a:spcAft>
                          <a:spcPts val="0"/>
                        </a:spcAft>
                        <a:buNone/>
                      </a:pPr>
                      <a:r>
                        <a:rPr lang="es" sz="1300">
                          <a:latin typeface="Lato"/>
                          <a:ea typeface="Lato"/>
                          <a:cs typeface="Lato"/>
                          <a:sym typeface="Lato"/>
                        </a:rPr>
                        <a:t>Horas muertas</a:t>
                      </a:r>
                      <a:endParaRPr sz="130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300"/>
                        <a:t>Alta</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300"/>
                        <a:t>Tolerable</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1450">
                <a:tc>
                  <a:txBody>
                    <a:bodyPr/>
                    <a:lstStyle/>
                    <a:p>
                      <a:pPr indent="0" lvl="0" marL="0" rtl="0" algn="ctr">
                        <a:spcBef>
                          <a:spcPts val="0"/>
                        </a:spcBef>
                        <a:spcAft>
                          <a:spcPts val="0"/>
                        </a:spcAft>
                        <a:buNone/>
                      </a:pPr>
                      <a:r>
                        <a:rPr lang="es" sz="1300">
                          <a:latin typeface="Lato"/>
                          <a:ea typeface="Lato"/>
                          <a:cs typeface="Lato"/>
                          <a:sym typeface="Lato"/>
                        </a:rPr>
                        <a:t>Cambios a última hora</a:t>
                      </a:r>
                      <a:endParaRPr sz="130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300"/>
                        <a:t>Muy alta</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300"/>
                        <a:t>Serio</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7"/>
          <p:cNvSpPr txBox="1"/>
          <p:nvPr>
            <p:ph type="title"/>
          </p:nvPr>
        </p:nvSpPr>
        <p:spPr>
          <a:xfrm>
            <a:off x="727650" y="12344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5.3 Planes de contingencia</a:t>
            </a:r>
            <a:endParaRPr/>
          </a:p>
        </p:txBody>
      </p:sp>
      <p:graphicFrame>
        <p:nvGraphicFramePr>
          <p:cNvPr id="377" name="Google Shape;377;p47"/>
          <p:cNvGraphicFramePr/>
          <p:nvPr/>
        </p:nvGraphicFramePr>
        <p:xfrm>
          <a:off x="582450" y="1811660"/>
          <a:ext cx="3000000" cy="3000000"/>
        </p:xfrm>
        <a:graphic>
          <a:graphicData uri="http://schemas.openxmlformats.org/drawingml/2006/table">
            <a:tbl>
              <a:tblPr>
                <a:noFill/>
                <a:tableStyleId>{244D29C4-BD31-48B8-BDFD-6FE14B35726A}</a:tableStyleId>
              </a:tblPr>
              <a:tblGrid>
                <a:gridCol w="2402650"/>
                <a:gridCol w="6033350"/>
              </a:tblGrid>
              <a:tr h="396200">
                <a:tc>
                  <a:txBody>
                    <a:bodyPr/>
                    <a:lstStyle/>
                    <a:p>
                      <a:pPr indent="0" lvl="0" marL="0" rtl="0" algn="ctr">
                        <a:spcBef>
                          <a:spcPts val="0"/>
                        </a:spcBef>
                        <a:spcAft>
                          <a:spcPts val="0"/>
                        </a:spcAft>
                        <a:buNone/>
                      </a:pPr>
                      <a:r>
                        <a:rPr b="1" lang="es"/>
                        <a:t>Posible riesgo</a:t>
                      </a:r>
                      <a:endParaRPr b="1"/>
                    </a:p>
                  </a:txBody>
                  <a:tcPr marT="91425" marB="91425" marR="91425" marL="91425" anchor="ctr">
                    <a:lnB cap="flat" cmpd="sng" w="9525">
                      <a:solidFill>
                        <a:srgbClr val="9E9E9E"/>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b="1" lang="es"/>
                        <a:t>Estrategia</a:t>
                      </a:r>
                      <a:endParaRPr b="1"/>
                    </a:p>
                  </a:txBody>
                  <a:tcPr marT="91425" marB="91425" marR="91425" marL="91425" anchor="ctr">
                    <a:lnB cap="flat" cmpd="sng" w="9525">
                      <a:solidFill>
                        <a:srgbClr val="9E9E9E"/>
                      </a:solidFill>
                      <a:prstDash val="solid"/>
                      <a:round/>
                      <a:headEnd len="sm" w="sm" type="none"/>
                      <a:tailEnd len="sm" w="sm" type="none"/>
                    </a:lnB>
                    <a:solidFill>
                      <a:srgbClr val="9FC5E8"/>
                    </a:solidFill>
                  </a:tcPr>
                </a:tc>
              </a:tr>
              <a:tr h="380975">
                <a:tc>
                  <a:txBody>
                    <a:bodyPr/>
                    <a:lstStyle/>
                    <a:p>
                      <a:pPr indent="0" lvl="0" marL="0" rtl="0" algn="ctr">
                        <a:spcBef>
                          <a:spcPts val="0"/>
                        </a:spcBef>
                        <a:spcAft>
                          <a:spcPts val="0"/>
                        </a:spcAft>
                        <a:buNone/>
                      </a:pPr>
                      <a:r>
                        <a:rPr lang="es" sz="1300">
                          <a:latin typeface="Lato"/>
                          <a:ea typeface="Lato"/>
                          <a:cs typeface="Lato"/>
                          <a:sym typeface="Lato"/>
                        </a:rPr>
                        <a:t>Poca motivación</a:t>
                      </a:r>
                      <a:endParaRPr sz="130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300"/>
                        <a:t>Hablar con el personal afectado para ver qué causa su poca motivación y buscarle solución.</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975">
                <a:tc>
                  <a:txBody>
                    <a:bodyPr/>
                    <a:lstStyle/>
                    <a:p>
                      <a:pPr indent="0" lvl="0" marL="0" rtl="0" algn="ctr">
                        <a:spcBef>
                          <a:spcPts val="0"/>
                        </a:spcBef>
                        <a:spcAft>
                          <a:spcPts val="0"/>
                        </a:spcAft>
                        <a:buNone/>
                      </a:pPr>
                      <a:r>
                        <a:rPr lang="es" sz="1300">
                          <a:latin typeface="Lato"/>
                          <a:ea typeface="Lato"/>
                          <a:cs typeface="Lato"/>
                          <a:sym typeface="Lato"/>
                        </a:rPr>
                        <a:t>Software no válido</a:t>
                      </a:r>
                      <a:endParaRPr sz="130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300"/>
                        <a:t>Buscar una alternativa que se adapte a las necesidades del proyecto.</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975">
                <a:tc>
                  <a:txBody>
                    <a:bodyPr/>
                    <a:lstStyle/>
                    <a:p>
                      <a:pPr indent="0" lvl="0" marL="0" rtl="0" algn="ctr">
                        <a:spcBef>
                          <a:spcPts val="0"/>
                        </a:spcBef>
                        <a:spcAft>
                          <a:spcPts val="0"/>
                        </a:spcAft>
                        <a:buNone/>
                      </a:pPr>
                      <a:r>
                        <a:rPr lang="es" sz="1300">
                          <a:latin typeface="Lato"/>
                          <a:ea typeface="Lato"/>
                          <a:cs typeface="Lato"/>
                          <a:sym typeface="Lato"/>
                        </a:rPr>
                        <a:t>Daño a la reputación</a:t>
                      </a:r>
                      <a:endParaRPr sz="130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300"/>
                        <a:t>Tomar medidas legales o emitir los comunicados correspondientes.</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975">
                <a:tc>
                  <a:txBody>
                    <a:bodyPr/>
                    <a:lstStyle/>
                    <a:p>
                      <a:pPr indent="0" lvl="0" marL="0" rtl="0" algn="ctr">
                        <a:spcBef>
                          <a:spcPts val="0"/>
                        </a:spcBef>
                        <a:spcAft>
                          <a:spcPts val="0"/>
                        </a:spcAft>
                        <a:buNone/>
                      </a:pPr>
                      <a:r>
                        <a:rPr lang="es" sz="1300">
                          <a:latin typeface="Lato"/>
                          <a:ea typeface="Lato"/>
                          <a:cs typeface="Lato"/>
                          <a:sym typeface="Lato"/>
                        </a:rPr>
                        <a:t>Subidas de tensión eléctrica</a:t>
                      </a:r>
                      <a:endParaRPr sz="130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300"/>
                        <a:t>Instalar un protector sobretensiones.</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975">
                <a:tc>
                  <a:txBody>
                    <a:bodyPr/>
                    <a:lstStyle/>
                    <a:p>
                      <a:pPr indent="0" lvl="0" marL="0" rtl="0" algn="ctr">
                        <a:spcBef>
                          <a:spcPts val="0"/>
                        </a:spcBef>
                        <a:spcAft>
                          <a:spcPts val="0"/>
                        </a:spcAft>
                        <a:buNone/>
                      </a:pPr>
                      <a:r>
                        <a:rPr lang="es" sz="1300">
                          <a:latin typeface="Lato"/>
                          <a:ea typeface="Lato"/>
                          <a:cs typeface="Lato"/>
                          <a:sym typeface="Lato"/>
                        </a:rPr>
                        <a:t>Cucarachas</a:t>
                      </a:r>
                      <a:endParaRPr sz="130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300"/>
                        <a:t>Fumigar la oficina.</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975">
                <a:tc>
                  <a:txBody>
                    <a:bodyPr/>
                    <a:lstStyle/>
                    <a:p>
                      <a:pPr indent="0" lvl="0" marL="0" rtl="0" algn="ctr">
                        <a:spcBef>
                          <a:spcPts val="0"/>
                        </a:spcBef>
                        <a:spcAft>
                          <a:spcPts val="0"/>
                        </a:spcAft>
                        <a:buNone/>
                      </a:pPr>
                      <a:r>
                        <a:rPr lang="es" sz="1300">
                          <a:latin typeface="Lato"/>
                          <a:ea typeface="Lato"/>
                          <a:cs typeface="Lato"/>
                          <a:sym typeface="Lato"/>
                        </a:rPr>
                        <a:t>Horas muertas</a:t>
                      </a:r>
                      <a:endParaRPr sz="130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300"/>
                        <a:t>Redirigir al personal a ayudar a otros compañeros.</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975">
                <a:tc>
                  <a:txBody>
                    <a:bodyPr/>
                    <a:lstStyle/>
                    <a:p>
                      <a:pPr indent="0" lvl="0" marL="0" rtl="0" algn="ctr">
                        <a:spcBef>
                          <a:spcPts val="0"/>
                        </a:spcBef>
                        <a:spcAft>
                          <a:spcPts val="0"/>
                        </a:spcAft>
                        <a:buNone/>
                      </a:pPr>
                      <a:r>
                        <a:rPr lang="es" sz="1300">
                          <a:latin typeface="Lato"/>
                          <a:ea typeface="Lato"/>
                          <a:cs typeface="Lato"/>
                          <a:sym typeface="Lato"/>
                        </a:rPr>
                        <a:t>Cambios a última hora</a:t>
                      </a:r>
                      <a:endParaRPr sz="130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300"/>
                        <a:t>Reunirse con el cliente para rediscutir el presupuesto o fecha de entrega</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8"/>
          <p:cNvSpPr txBox="1"/>
          <p:nvPr>
            <p:ph type="title"/>
          </p:nvPr>
        </p:nvSpPr>
        <p:spPr>
          <a:xfrm>
            <a:off x="729450" y="1209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5.4 Monitorización de los riesgos</a:t>
            </a:r>
            <a:endParaRPr/>
          </a:p>
        </p:txBody>
      </p:sp>
      <p:graphicFrame>
        <p:nvGraphicFramePr>
          <p:cNvPr id="383" name="Google Shape;383;p48"/>
          <p:cNvGraphicFramePr/>
          <p:nvPr/>
        </p:nvGraphicFramePr>
        <p:xfrm>
          <a:off x="355800" y="1811660"/>
          <a:ext cx="3000000" cy="3000000"/>
        </p:xfrm>
        <a:graphic>
          <a:graphicData uri="http://schemas.openxmlformats.org/drawingml/2006/table">
            <a:tbl>
              <a:tblPr>
                <a:noFill/>
                <a:tableStyleId>{244D29C4-BD31-48B8-BDFD-6FE14B35726A}</a:tableStyleId>
              </a:tblPr>
              <a:tblGrid>
                <a:gridCol w="2402650"/>
                <a:gridCol w="6033350"/>
              </a:tblGrid>
              <a:tr h="396200">
                <a:tc>
                  <a:txBody>
                    <a:bodyPr/>
                    <a:lstStyle/>
                    <a:p>
                      <a:pPr indent="0" lvl="0" marL="0" rtl="0" algn="ctr">
                        <a:spcBef>
                          <a:spcPts val="0"/>
                        </a:spcBef>
                        <a:spcAft>
                          <a:spcPts val="0"/>
                        </a:spcAft>
                        <a:buNone/>
                      </a:pPr>
                      <a:r>
                        <a:rPr b="1" lang="es"/>
                        <a:t>Posible riesgo</a:t>
                      </a:r>
                      <a:endParaRPr b="1"/>
                    </a:p>
                  </a:txBody>
                  <a:tcPr marT="91425" marB="91425" marR="91425" marL="91425" anchor="ctr">
                    <a:lnB cap="flat" cmpd="sng" w="9525">
                      <a:solidFill>
                        <a:srgbClr val="9E9E9E"/>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b="1" lang="es"/>
                        <a:t>Identificadores potenciales</a:t>
                      </a:r>
                      <a:endParaRPr b="1"/>
                    </a:p>
                  </a:txBody>
                  <a:tcPr marT="91425" marB="91425" marR="91425" marL="91425" anchor="ctr">
                    <a:lnB cap="flat" cmpd="sng" w="9525">
                      <a:solidFill>
                        <a:srgbClr val="9E9E9E"/>
                      </a:solidFill>
                      <a:prstDash val="solid"/>
                      <a:round/>
                      <a:headEnd len="sm" w="sm" type="none"/>
                      <a:tailEnd len="sm" w="sm" type="none"/>
                    </a:lnB>
                    <a:solidFill>
                      <a:srgbClr val="9FC5E8"/>
                    </a:solidFill>
                  </a:tcPr>
                </a:tc>
              </a:tr>
              <a:tr h="380975">
                <a:tc>
                  <a:txBody>
                    <a:bodyPr/>
                    <a:lstStyle/>
                    <a:p>
                      <a:pPr indent="0" lvl="0" marL="0" rtl="0" algn="ctr">
                        <a:spcBef>
                          <a:spcPts val="0"/>
                        </a:spcBef>
                        <a:spcAft>
                          <a:spcPts val="0"/>
                        </a:spcAft>
                        <a:buNone/>
                      </a:pPr>
                      <a:r>
                        <a:rPr lang="es" sz="1300">
                          <a:latin typeface="Lato"/>
                          <a:ea typeface="Lato"/>
                          <a:cs typeface="Lato"/>
                          <a:sym typeface="Lato"/>
                        </a:rPr>
                        <a:t>Poca motivación</a:t>
                      </a:r>
                      <a:endParaRPr sz="130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300"/>
                        <a:t>Algunos trabajadores empiezan a dar señales de descontento.</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975">
                <a:tc>
                  <a:txBody>
                    <a:bodyPr/>
                    <a:lstStyle/>
                    <a:p>
                      <a:pPr indent="0" lvl="0" marL="0" rtl="0" algn="ctr">
                        <a:spcBef>
                          <a:spcPts val="0"/>
                        </a:spcBef>
                        <a:spcAft>
                          <a:spcPts val="0"/>
                        </a:spcAft>
                        <a:buNone/>
                      </a:pPr>
                      <a:r>
                        <a:rPr lang="es" sz="1300">
                          <a:latin typeface="Lato"/>
                          <a:ea typeface="Lato"/>
                          <a:cs typeface="Lato"/>
                          <a:sym typeface="Lato"/>
                        </a:rPr>
                        <a:t>Software no válido</a:t>
                      </a:r>
                      <a:endParaRPr sz="130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300"/>
                        <a:t>El software utilizado no cumple las necesidades del proyecto.</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975">
                <a:tc>
                  <a:txBody>
                    <a:bodyPr/>
                    <a:lstStyle/>
                    <a:p>
                      <a:pPr indent="0" lvl="0" marL="0" rtl="0" algn="ctr">
                        <a:spcBef>
                          <a:spcPts val="0"/>
                        </a:spcBef>
                        <a:spcAft>
                          <a:spcPts val="0"/>
                        </a:spcAft>
                        <a:buNone/>
                      </a:pPr>
                      <a:r>
                        <a:rPr lang="es" sz="1300">
                          <a:latin typeface="Lato"/>
                          <a:ea typeface="Lato"/>
                          <a:cs typeface="Lato"/>
                          <a:sym typeface="Lato"/>
                        </a:rPr>
                        <a:t>Daño a la reputación</a:t>
                      </a:r>
                      <a:endParaRPr sz="130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300"/>
                        <a:t>Empiezan a haber comentarios negativos sobre la empresa.</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975">
                <a:tc>
                  <a:txBody>
                    <a:bodyPr/>
                    <a:lstStyle/>
                    <a:p>
                      <a:pPr indent="0" lvl="0" marL="0" rtl="0" algn="ctr">
                        <a:spcBef>
                          <a:spcPts val="0"/>
                        </a:spcBef>
                        <a:spcAft>
                          <a:spcPts val="0"/>
                        </a:spcAft>
                        <a:buNone/>
                      </a:pPr>
                      <a:r>
                        <a:rPr lang="es" sz="1300">
                          <a:latin typeface="Lato"/>
                          <a:ea typeface="Lato"/>
                          <a:cs typeface="Lato"/>
                          <a:sym typeface="Lato"/>
                        </a:rPr>
                        <a:t>Subidas de tensión eléctrica</a:t>
                      </a:r>
                      <a:endParaRPr sz="130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300"/>
                        <a:t>Hay desconexiones de los aparatos eléctricos de la oficina.</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975">
                <a:tc>
                  <a:txBody>
                    <a:bodyPr/>
                    <a:lstStyle/>
                    <a:p>
                      <a:pPr indent="0" lvl="0" marL="0" rtl="0" algn="ctr">
                        <a:spcBef>
                          <a:spcPts val="0"/>
                        </a:spcBef>
                        <a:spcAft>
                          <a:spcPts val="0"/>
                        </a:spcAft>
                        <a:buNone/>
                      </a:pPr>
                      <a:r>
                        <a:rPr lang="es" sz="1300">
                          <a:latin typeface="Lato"/>
                          <a:ea typeface="Lato"/>
                          <a:cs typeface="Lato"/>
                          <a:sym typeface="Lato"/>
                        </a:rPr>
                        <a:t>Cucarachas</a:t>
                      </a:r>
                      <a:endParaRPr sz="130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300"/>
                        <a:t>Empiezan a avistarse cucarachas por la oficina.</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975">
                <a:tc>
                  <a:txBody>
                    <a:bodyPr/>
                    <a:lstStyle/>
                    <a:p>
                      <a:pPr indent="0" lvl="0" marL="0" rtl="0" algn="ctr">
                        <a:spcBef>
                          <a:spcPts val="0"/>
                        </a:spcBef>
                        <a:spcAft>
                          <a:spcPts val="0"/>
                        </a:spcAft>
                        <a:buNone/>
                      </a:pPr>
                      <a:r>
                        <a:rPr lang="es" sz="1300">
                          <a:latin typeface="Lato"/>
                          <a:ea typeface="Lato"/>
                          <a:cs typeface="Lato"/>
                          <a:sym typeface="Lato"/>
                        </a:rPr>
                        <a:t>Horas muertas</a:t>
                      </a:r>
                      <a:endParaRPr sz="130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300"/>
                        <a:t>El empleado dice que ha terminado su tarea.</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975">
                <a:tc>
                  <a:txBody>
                    <a:bodyPr/>
                    <a:lstStyle/>
                    <a:p>
                      <a:pPr indent="0" lvl="0" marL="0" rtl="0" algn="ctr">
                        <a:spcBef>
                          <a:spcPts val="0"/>
                        </a:spcBef>
                        <a:spcAft>
                          <a:spcPts val="0"/>
                        </a:spcAft>
                        <a:buNone/>
                      </a:pPr>
                      <a:r>
                        <a:rPr lang="es" sz="1300">
                          <a:latin typeface="Lato"/>
                          <a:ea typeface="Lato"/>
                          <a:cs typeface="Lato"/>
                          <a:sym typeface="Lato"/>
                        </a:rPr>
                        <a:t>Cambios a última hora</a:t>
                      </a:r>
                      <a:endParaRPr sz="130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300"/>
                        <a:t>El cliente nos contacta con cambios a realizar.</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9"/>
          <p:cNvSpPr txBox="1"/>
          <p:nvPr>
            <p:ph type="title"/>
          </p:nvPr>
        </p:nvSpPr>
        <p:spPr>
          <a:xfrm>
            <a:off x="4226700" y="2304150"/>
            <a:ext cx="6906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FIN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766450" y="65260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s">
                <a:solidFill>
                  <a:schemeClr val="dk2"/>
                </a:solidFill>
              </a:rPr>
              <a:t>1.1 Objetivos generales y Funcionalidades</a:t>
            </a:r>
            <a:endParaRPr/>
          </a:p>
        </p:txBody>
      </p:sp>
      <p:sp>
        <p:nvSpPr>
          <p:cNvPr id="104" name="Google Shape;104;p16"/>
          <p:cNvSpPr txBox="1"/>
          <p:nvPr>
            <p:ph idx="1" type="body"/>
          </p:nvPr>
        </p:nvSpPr>
        <p:spPr>
          <a:xfrm>
            <a:off x="727650" y="1871650"/>
            <a:ext cx="7688700" cy="2261100"/>
          </a:xfrm>
          <a:prstGeom prst="rect">
            <a:avLst/>
          </a:prstGeom>
        </p:spPr>
        <p:txBody>
          <a:bodyPr anchorCtr="0" anchor="t" bIns="91425" lIns="91425" spcFirstLastPara="1" rIns="91425" wrap="square" tIns="91425">
            <a:normAutofit fontScale="25000" lnSpcReduction="20000"/>
          </a:bodyPr>
          <a:lstStyle/>
          <a:p>
            <a:pPr indent="-317117" lvl="0" marL="457200" rtl="0" algn="just">
              <a:spcBef>
                <a:spcPts val="0"/>
              </a:spcBef>
              <a:spcAft>
                <a:spcPts val="0"/>
              </a:spcAft>
              <a:buSzPct val="100000"/>
              <a:buAutoNum type="arabicPeriod"/>
            </a:pPr>
            <a:r>
              <a:rPr lang="es" sz="5575"/>
              <a:t>Facilitar el complejo trabajo de algunos autónomos en sus empresas.</a:t>
            </a:r>
            <a:endParaRPr sz="5575"/>
          </a:p>
          <a:p>
            <a:pPr indent="0" lvl="0" marL="457200" rtl="0" algn="just">
              <a:spcBef>
                <a:spcPts val="1200"/>
              </a:spcBef>
              <a:spcAft>
                <a:spcPts val="0"/>
              </a:spcAft>
              <a:buNone/>
            </a:pPr>
            <a:r>
              <a:t/>
            </a:r>
            <a:endParaRPr sz="5575"/>
          </a:p>
          <a:p>
            <a:pPr indent="-317117" lvl="0" marL="457200" rtl="0" algn="just">
              <a:spcBef>
                <a:spcPts val="1200"/>
              </a:spcBef>
              <a:spcAft>
                <a:spcPts val="0"/>
              </a:spcAft>
              <a:buSzPct val="100000"/>
              <a:buAutoNum type="arabicPeriod"/>
            </a:pPr>
            <a:r>
              <a:rPr lang="es" sz="5575"/>
              <a:t>Poder llevar el control de los clientes, todos sus datos, proveedores, compras y facturas de forma clara , rápida  y automatizada.</a:t>
            </a:r>
            <a:endParaRPr sz="5575"/>
          </a:p>
          <a:p>
            <a:pPr indent="0" lvl="0" marL="457200" rtl="0" algn="just">
              <a:spcBef>
                <a:spcPts val="1200"/>
              </a:spcBef>
              <a:spcAft>
                <a:spcPts val="0"/>
              </a:spcAft>
              <a:buNone/>
            </a:pPr>
            <a:r>
              <a:t/>
            </a:r>
            <a:endParaRPr sz="5575"/>
          </a:p>
          <a:p>
            <a:pPr indent="-317117" lvl="0" marL="457200" rtl="0" algn="just">
              <a:spcBef>
                <a:spcPts val="1200"/>
              </a:spcBef>
              <a:spcAft>
                <a:spcPts val="0"/>
              </a:spcAft>
              <a:buSzPct val="100000"/>
              <a:buAutoNum type="arabicPeriod"/>
            </a:pPr>
            <a:r>
              <a:rPr lang="es" sz="5575"/>
              <a:t>Poder almacenar informes y toda información necesaria para la gestión.</a:t>
            </a:r>
            <a:endParaRPr sz="5575"/>
          </a:p>
          <a:p>
            <a:pPr indent="0" lvl="0" marL="457200" rtl="0" algn="just">
              <a:spcBef>
                <a:spcPts val="1200"/>
              </a:spcBef>
              <a:spcAft>
                <a:spcPts val="0"/>
              </a:spcAft>
              <a:buNone/>
            </a:pPr>
            <a:r>
              <a:t/>
            </a:r>
            <a:endParaRPr sz="5575"/>
          </a:p>
          <a:p>
            <a:pPr indent="-317117" lvl="0" marL="457200" rtl="0" algn="just">
              <a:spcBef>
                <a:spcPts val="1200"/>
              </a:spcBef>
              <a:spcAft>
                <a:spcPts val="0"/>
              </a:spcAft>
              <a:buSzPct val="100000"/>
              <a:buAutoNum type="arabicPeriod"/>
            </a:pPr>
            <a:r>
              <a:rPr lang="es" sz="5575"/>
              <a:t>Poder generar los diferentes modelos de hacienda y realizar operaciones contables</a:t>
            </a:r>
            <a:endParaRPr sz="5575"/>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mc:AlternateContent>
    <mc:Choice Requires="p14">
      <p:transition spd="slow" p14:dur="5000">
        <p14:prism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7"/>
          <p:cNvPicPr preferRelativeResize="0"/>
          <p:nvPr/>
        </p:nvPicPr>
        <p:blipFill>
          <a:blip r:embed="rId3">
            <a:alphaModFix/>
          </a:blip>
          <a:stretch>
            <a:fillRect/>
          </a:stretch>
        </p:blipFill>
        <p:spPr>
          <a:xfrm>
            <a:off x="816175" y="53575"/>
            <a:ext cx="7511650" cy="5143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727650" y="6618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s"/>
              <a:t>1.2 Objetivos generales y Funcionalidades</a:t>
            </a:r>
            <a:endParaRPr/>
          </a:p>
        </p:txBody>
      </p:sp>
      <p:sp>
        <p:nvSpPr>
          <p:cNvPr id="115" name="Google Shape;115;p18"/>
          <p:cNvSpPr txBox="1"/>
          <p:nvPr>
            <p:ph idx="1" type="body"/>
          </p:nvPr>
        </p:nvSpPr>
        <p:spPr>
          <a:xfrm>
            <a:off x="727650" y="208500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s"/>
              <a:t>Requisitos Funcionales 1</a:t>
            </a:r>
            <a:endParaRPr/>
          </a:p>
          <a:p>
            <a:pPr indent="0" lvl="0" marL="0" rtl="0" algn="l">
              <a:spcBef>
                <a:spcPts val="1200"/>
              </a:spcBef>
              <a:spcAft>
                <a:spcPts val="1200"/>
              </a:spcAft>
              <a:buNone/>
            </a:pPr>
            <a:r>
              <a:t/>
            </a:r>
            <a:endParaRPr/>
          </a:p>
        </p:txBody>
      </p:sp>
      <p:cxnSp>
        <p:nvCxnSpPr>
          <p:cNvPr id="116" name="Google Shape;116;p18"/>
          <p:cNvCxnSpPr/>
          <p:nvPr/>
        </p:nvCxnSpPr>
        <p:spPr>
          <a:xfrm flipH="1" rot="10800000">
            <a:off x="2812275" y="2308900"/>
            <a:ext cx="829200" cy="725400"/>
          </a:xfrm>
          <a:prstGeom prst="straightConnector1">
            <a:avLst/>
          </a:prstGeom>
          <a:noFill/>
          <a:ln cap="flat" cmpd="sng" w="9525">
            <a:solidFill>
              <a:schemeClr val="dk2"/>
            </a:solidFill>
            <a:prstDash val="solid"/>
            <a:round/>
            <a:headEnd len="med" w="med" type="none"/>
            <a:tailEnd len="med" w="med" type="triangle"/>
          </a:ln>
        </p:spPr>
      </p:cxnSp>
      <p:cxnSp>
        <p:nvCxnSpPr>
          <p:cNvPr id="117" name="Google Shape;117;p18"/>
          <p:cNvCxnSpPr/>
          <p:nvPr/>
        </p:nvCxnSpPr>
        <p:spPr>
          <a:xfrm flipH="1" rot="10800000">
            <a:off x="2804875" y="2642200"/>
            <a:ext cx="947100" cy="414300"/>
          </a:xfrm>
          <a:prstGeom prst="straightConnector1">
            <a:avLst/>
          </a:prstGeom>
          <a:noFill/>
          <a:ln cap="flat" cmpd="sng" w="9525">
            <a:solidFill>
              <a:schemeClr val="dk2"/>
            </a:solidFill>
            <a:prstDash val="solid"/>
            <a:round/>
            <a:headEnd len="med" w="med" type="none"/>
            <a:tailEnd len="med" w="med" type="triangle"/>
          </a:ln>
        </p:spPr>
      </p:cxnSp>
      <p:cxnSp>
        <p:nvCxnSpPr>
          <p:cNvPr id="118" name="Google Shape;118;p18"/>
          <p:cNvCxnSpPr/>
          <p:nvPr/>
        </p:nvCxnSpPr>
        <p:spPr>
          <a:xfrm>
            <a:off x="2804875" y="3049100"/>
            <a:ext cx="1110000" cy="7500"/>
          </a:xfrm>
          <a:prstGeom prst="straightConnector1">
            <a:avLst/>
          </a:prstGeom>
          <a:noFill/>
          <a:ln cap="flat" cmpd="sng" w="9525">
            <a:solidFill>
              <a:schemeClr val="dk2"/>
            </a:solidFill>
            <a:prstDash val="solid"/>
            <a:round/>
            <a:headEnd len="med" w="med" type="none"/>
            <a:tailEnd len="med" w="med" type="triangle"/>
          </a:ln>
        </p:spPr>
      </p:cxnSp>
      <p:cxnSp>
        <p:nvCxnSpPr>
          <p:cNvPr id="119" name="Google Shape;119;p18"/>
          <p:cNvCxnSpPr/>
          <p:nvPr/>
        </p:nvCxnSpPr>
        <p:spPr>
          <a:xfrm>
            <a:off x="2797375" y="3049200"/>
            <a:ext cx="969600" cy="347700"/>
          </a:xfrm>
          <a:prstGeom prst="straightConnector1">
            <a:avLst/>
          </a:prstGeom>
          <a:noFill/>
          <a:ln cap="flat" cmpd="sng" w="9525">
            <a:solidFill>
              <a:schemeClr val="dk2"/>
            </a:solidFill>
            <a:prstDash val="solid"/>
            <a:round/>
            <a:headEnd len="med" w="med" type="none"/>
            <a:tailEnd len="med" w="med" type="triangle"/>
          </a:ln>
        </p:spPr>
      </p:cxnSp>
      <p:cxnSp>
        <p:nvCxnSpPr>
          <p:cNvPr id="120" name="Google Shape;120;p18"/>
          <p:cNvCxnSpPr/>
          <p:nvPr/>
        </p:nvCxnSpPr>
        <p:spPr>
          <a:xfrm>
            <a:off x="2823275" y="3049200"/>
            <a:ext cx="836400" cy="651300"/>
          </a:xfrm>
          <a:prstGeom prst="straightConnector1">
            <a:avLst/>
          </a:prstGeom>
          <a:noFill/>
          <a:ln cap="flat" cmpd="sng" w="9525">
            <a:solidFill>
              <a:schemeClr val="dk2"/>
            </a:solidFill>
            <a:prstDash val="solid"/>
            <a:round/>
            <a:headEnd len="med" w="med" type="none"/>
            <a:tailEnd len="med" w="med" type="triangle"/>
          </a:ln>
        </p:spPr>
      </p:cxnSp>
      <p:sp>
        <p:nvSpPr>
          <p:cNvPr id="121" name="Google Shape;121;p18"/>
          <p:cNvSpPr txBox="1"/>
          <p:nvPr/>
        </p:nvSpPr>
        <p:spPr>
          <a:xfrm>
            <a:off x="3751975" y="2085000"/>
            <a:ext cx="11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Cliente</a:t>
            </a:r>
            <a:endParaRPr>
              <a:latin typeface="Lato"/>
              <a:ea typeface="Lato"/>
              <a:cs typeface="Lato"/>
              <a:sym typeface="Lato"/>
            </a:endParaRPr>
          </a:p>
        </p:txBody>
      </p:sp>
      <p:sp>
        <p:nvSpPr>
          <p:cNvPr id="122" name="Google Shape;122;p18"/>
          <p:cNvSpPr txBox="1"/>
          <p:nvPr/>
        </p:nvSpPr>
        <p:spPr>
          <a:xfrm>
            <a:off x="3808175" y="3214275"/>
            <a:ext cx="11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Servicio</a:t>
            </a:r>
            <a:endParaRPr>
              <a:latin typeface="Lato"/>
              <a:ea typeface="Lato"/>
              <a:cs typeface="Lato"/>
              <a:sym typeface="Lato"/>
            </a:endParaRPr>
          </a:p>
        </p:txBody>
      </p:sp>
      <p:sp>
        <p:nvSpPr>
          <p:cNvPr id="123" name="Google Shape;123;p18"/>
          <p:cNvSpPr txBox="1"/>
          <p:nvPr/>
        </p:nvSpPr>
        <p:spPr>
          <a:xfrm>
            <a:off x="3659675" y="3536925"/>
            <a:ext cx="11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Productos</a:t>
            </a:r>
            <a:endParaRPr>
              <a:latin typeface="Lato"/>
              <a:ea typeface="Lato"/>
              <a:cs typeface="Lato"/>
              <a:sym typeface="Lato"/>
            </a:endParaRPr>
          </a:p>
        </p:txBody>
      </p:sp>
      <p:sp>
        <p:nvSpPr>
          <p:cNvPr id="124" name="Google Shape;124;p18"/>
          <p:cNvSpPr txBox="1"/>
          <p:nvPr/>
        </p:nvSpPr>
        <p:spPr>
          <a:xfrm>
            <a:off x="3808175" y="2471500"/>
            <a:ext cx="139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Administrador</a:t>
            </a:r>
            <a:endParaRPr>
              <a:latin typeface="Lato"/>
              <a:ea typeface="Lato"/>
              <a:cs typeface="Lato"/>
              <a:sym typeface="Lato"/>
            </a:endParaRPr>
          </a:p>
        </p:txBody>
      </p:sp>
      <p:sp>
        <p:nvSpPr>
          <p:cNvPr id="125" name="Google Shape;125;p18"/>
          <p:cNvSpPr txBox="1"/>
          <p:nvPr/>
        </p:nvSpPr>
        <p:spPr>
          <a:xfrm>
            <a:off x="3860000" y="2852750"/>
            <a:ext cx="11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Proveedor</a:t>
            </a:r>
            <a:endParaRPr>
              <a:latin typeface="Lato"/>
              <a:ea typeface="Lato"/>
              <a:cs typeface="Lato"/>
              <a:sym typeface="Lato"/>
            </a:endParaRPr>
          </a:p>
        </p:txBody>
      </p:sp>
      <p:cxnSp>
        <p:nvCxnSpPr>
          <p:cNvPr id="126" name="Google Shape;126;p18"/>
          <p:cNvCxnSpPr/>
          <p:nvPr/>
        </p:nvCxnSpPr>
        <p:spPr>
          <a:xfrm flipH="1" rot="10800000">
            <a:off x="2804875" y="1916800"/>
            <a:ext cx="747600" cy="1139700"/>
          </a:xfrm>
          <a:prstGeom prst="straightConnector1">
            <a:avLst/>
          </a:prstGeom>
          <a:noFill/>
          <a:ln cap="flat" cmpd="sng" w="9525">
            <a:solidFill>
              <a:schemeClr val="dk2"/>
            </a:solidFill>
            <a:prstDash val="solid"/>
            <a:round/>
            <a:headEnd len="med" w="med" type="none"/>
            <a:tailEnd len="med" w="med" type="triangle"/>
          </a:ln>
        </p:spPr>
      </p:cxnSp>
      <p:cxnSp>
        <p:nvCxnSpPr>
          <p:cNvPr id="127" name="Google Shape;127;p18"/>
          <p:cNvCxnSpPr/>
          <p:nvPr/>
        </p:nvCxnSpPr>
        <p:spPr>
          <a:xfrm>
            <a:off x="2804875" y="3049100"/>
            <a:ext cx="799200" cy="1154400"/>
          </a:xfrm>
          <a:prstGeom prst="straightConnector1">
            <a:avLst/>
          </a:prstGeom>
          <a:noFill/>
          <a:ln cap="flat" cmpd="sng" w="9525">
            <a:solidFill>
              <a:schemeClr val="dk2"/>
            </a:solidFill>
            <a:prstDash val="solid"/>
            <a:round/>
            <a:headEnd len="med" w="med" type="none"/>
            <a:tailEnd len="med" w="med" type="triangle"/>
          </a:ln>
        </p:spPr>
      </p:cxnSp>
      <p:sp>
        <p:nvSpPr>
          <p:cNvPr id="128" name="Google Shape;128;p18"/>
          <p:cNvSpPr txBox="1"/>
          <p:nvPr/>
        </p:nvSpPr>
        <p:spPr>
          <a:xfrm>
            <a:off x="3641475" y="1674875"/>
            <a:ext cx="11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Presupuesto</a:t>
            </a:r>
            <a:endParaRPr>
              <a:latin typeface="Lato"/>
              <a:ea typeface="Lato"/>
              <a:cs typeface="Lato"/>
              <a:sym typeface="Lato"/>
            </a:endParaRPr>
          </a:p>
        </p:txBody>
      </p:sp>
      <p:sp>
        <p:nvSpPr>
          <p:cNvPr id="129" name="Google Shape;129;p18"/>
          <p:cNvSpPr txBox="1"/>
          <p:nvPr/>
        </p:nvSpPr>
        <p:spPr>
          <a:xfrm>
            <a:off x="3641475" y="3976775"/>
            <a:ext cx="11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Albarán</a:t>
            </a:r>
            <a:endParaRPr>
              <a:latin typeface="Lato"/>
              <a:ea typeface="Lato"/>
              <a:cs typeface="Lato"/>
              <a:sym typeface="Lato"/>
            </a:endParaRPr>
          </a:p>
        </p:txBody>
      </p:sp>
      <p:cxnSp>
        <p:nvCxnSpPr>
          <p:cNvPr id="130" name="Google Shape;130;p18"/>
          <p:cNvCxnSpPr>
            <a:stCxn id="128" idx="3"/>
          </p:cNvCxnSpPr>
          <p:nvPr/>
        </p:nvCxnSpPr>
        <p:spPr>
          <a:xfrm flipH="1" rot="10800000">
            <a:off x="4833075" y="1872275"/>
            <a:ext cx="658200" cy="2700"/>
          </a:xfrm>
          <a:prstGeom prst="straightConnector1">
            <a:avLst/>
          </a:prstGeom>
          <a:noFill/>
          <a:ln cap="flat" cmpd="sng" w="9525">
            <a:solidFill>
              <a:schemeClr val="dk2"/>
            </a:solidFill>
            <a:prstDash val="solid"/>
            <a:round/>
            <a:headEnd len="med" w="med" type="none"/>
            <a:tailEnd len="med" w="med" type="triangle"/>
          </a:ln>
        </p:spPr>
      </p:cxnSp>
      <p:cxnSp>
        <p:nvCxnSpPr>
          <p:cNvPr id="131" name="Google Shape;131;p18"/>
          <p:cNvCxnSpPr/>
          <p:nvPr/>
        </p:nvCxnSpPr>
        <p:spPr>
          <a:xfrm flipH="1" rot="10800000">
            <a:off x="4533875" y="2308900"/>
            <a:ext cx="964800" cy="9900"/>
          </a:xfrm>
          <a:prstGeom prst="straightConnector1">
            <a:avLst/>
          </a:prstGeom>
          <a:noFill/>
          <a:ln cap="flat" cmpd="sng" w="9525">
            <a:solidFill>
              <a:schemeClr val="dk2"/>
            </a:solidFill>
            <a:prstDash val="solid"/>
            <a:round/>
            <a:headEnd len="med" w="med" type="none"/>
            <a:tailEnd len="med" w="med" type="triangle"/>
          </a:ln>
        </p:spPr>
      </p:cxnSp>
      <p:cxnSp>
        <p:nvCxnSpPr>
          <p:cNvPr id="132" name="Google Shape;132;p18"/>
          <p:cNvCxnSpPr/>
          <p:nvPr/>
        </p:nvCxnSpPr>
        <p:spPr>
          <a:xfrm flipH="1" rot="10800000">
            <a:off x="5051675" y="2671600"/>
            <a:ext cx="469200" cy="4800"/>
          </a:xfrm>
          <a:prstGeom prst="straightConnector1">
            <a:avLst/>
          </a:prstGeom>
          <a:noFill/>
          <a:ln cap="flat" cmpd="sng" w="9525">
            <a:solidFill>
              <a:schemeClr val="dk2"/>
            </a:solidFill>
            <a:prstDash val="solid"/>
            <a:round/>
            <a:headEnd len="med" w="med" type="none"/>
            <a:tailEnd len="med" w="med" type="triangle"/>
          </a:ln>
        </p:spPr>
      </p:cxnSp>
      <p:cxnSp>
        <p:nvCxnSpPr>
          <p:cNvPr id="133" name="Google Shape;133;p18"/>
          <p:cNvCxnSpPr/>
          <p:nvPr/>
        </p:nvCxnSpPr>
        <p:spPr>
          <a:xfrm>
            <a:off x="4840075" y="3071300"/>
            <a:ext cx="673500" cy="0"/>
          </a:xfrm>
          <a:prstGeom prst="straightConnector1">
            <a:avLst/>
          </a:prstGeom>
          <a:noFill/>
          <a:ln cap="flat" cmpd="sng" w="9525">
            <a:solidFill>
              <a:schemeClr val="dk2"/>
            </a:solidFill>
            <a:prstDash val="solid"/>
            <a:round/>
            <a:headEnd len="med" w="med" type="none"/>
            <a:tailEnd len="med" w="med" type="triangle"/>
          </a:ln>
        </p:spPr>
      </p:cxnSp>
      <p:cxnSp>
        <p:nvCxnSpPr>
          <p:cNvPr id="134" name="Google Shape;134;p18"/>
          <p:cNvCxnSpPr/>
          <p:nvPr/>
        </p:nvCxnSpPr>
        <p:spPr>
          <a:xfrm>
            <a:off x="4610650" y="3433925"/>
            <a:ext cx="910200" cy="0"/>
          </a:xfrm>
          <a:prstGeom prst="straightConnector1">
            <a:avLst/>
          </a:prstGeom>
          <a:noFill/>
          <a:ln cap="flat" cmpd="sng" w="9525">
            <a:solidFill>
              <a:schemeClr val="dk2"/>
            </a:solidFill>
            <a:prstDash val="solid"/>
            <a:round/>
            <a:headEnd len="med" w="med" type="none"/>
            <a:tailEnd len="med" w="med" type="triangle"/>
          </a:ln>
        </p:spPr>
      </p:cxnSp>
      <p:cxnSp>
        <p:nvCxnSpPr>
          <p:cNvPr id="135" name="Google Shape;135;p18"/>
          <p:cNvCxnSpPr/>
          <p:nvPr/>
        </p:nvCxnSpPr>
        <p:spPr>
          <a:xfrm flipH="1" rot="10800000">
            <a:off x="4692050" y="3752075"/>
            <a:ext cx="814200" cy="7500"/>
          </a:xfrm>
          <a:prstGeom prst="straightConnector1">
            <a:avLst/>
          </a:prstGeom>
          <a:noFill/>
          <a:ln cap="flat" cmpd="sng" w="9525">
            <a:solidFill>
              <a:schemeClr val="dk2"/>
            </a:solidFill>
            <a:prstDash val="solid"/>
            <a:round/>
            <a:headEnd len="med" w="med" type="none"/>
            <a:tailEnd len="med" w="med" type="triangle"/>
          </a:ln>
        </p:spPr>
      </p:cxnSp>
      <p:cxnSp>
        <p:nvCxnSpPr>
          <p:cNvPr id="136" name="Google Shape;136;p18"/>
          <p:cNvCxnSpPr>
            <a:endCxn id="137" idx="1"/>
          </p:cNvCxnSpPr>
          <p:nvPr/>
        </p:nvCxnSpPr>
        <p:spPr>
          <a:xfrm flipH="1" rot="10800000">
            <a:off x="4410850" y="4192500"/>
            <a:ext cx="1161900" cy="11100"/>
          </a:xfrm>
          <a:prstGeom prst="straightConnector1">
            <a:avLst/>
          </a:prstGeom>
          <a:noFill/>
          <a:ln cap="flat" cmpd="sng" w="9525">
            <a:solidFill>
              <a:schemeClr val="dk2"/>
            </a:solidFill>
            <a:prstDash val="solid"/>
            <a:round/>
            <a:headEnd len="med" w="med" type="none"/>
            <a:tailEnd len="med" w="med" type="triangle"/>
          </a:ln>
        </p:spPr>
      </p:cxnSp>
      <p:sp>
        <p:nvSpPr>
          <p:cNvPr id="138" name="Google Shape;138;p18"/>
          <p:cNvSpPr txBox="1"/>
          <p:nvPr/>
        </p:nvSpPr>
        <p:spPr>
          <a:xfrm>
            <a:off x="5639350" y="1684800"/>
            <a:ext cx="128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39" name="Google Shape;139;p18"/>
          <p:cNvSpPr txBox="1"/>
          <p:nvPr/>
        </p:nvSpPr>
        <p:spPr>
          <a:xfrm>
            <a:off x="5572750" y="3214275"/>
            <a:ext cx="350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Listado, modificar, baja y alta de servicio</a:t>
            </a:r>
            <a:endParaRPr>
              <a:latin typeface="Lato"/>
              <a:ea typeface="Lato"/>
              <a:cs typeface="Lato"/>
              <a:sym typeface="Lato"/>
            </a:endParaRPr>
          </a:p>
        </p:txBody>
      </p:sp>
      <p:sp>
        <p:nvSpPr>
          <p:cNvPr id="140" name="Google Shape;140;p18"/>
          <p:cNvSpPr txBox="1"/>
          <p:nvPr/>
        </p:nvSpPr>
        <p:spPr>
          <a:xfrm>
            <a:off x="5572750" y="3555725"/>
            <a:ext cx="350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Filtrar, listar, eliminar productos</a:t>
            </a:r>
            <a:endParaRPr>
              <a:latin typeface="Lato"/>
              <a:ea typeface="Lato"/>
              <a:cs typeface="Lato"/>
              <a:sym typeface="Lato"/>
            </a:endParaRPr>
          </a:p>
        </p:txBody>
      </p:sp>
      <p:sp>
        <p:nvSpPr>
          <p:cNvPr id="137" name="Google Shape;137;p18"/>
          <p:cNvSpPr txBox="1"/>
          <p:nvPr/>
        </p:nvSpPr>
        <p:spPr>
          <a:xfrm>
            <a:off x="5572750" y="3992400"/>
            <a:ext cx="24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Imprimir y filtrar albarán</a:t>
            </a:r>
            <a:endParaRPr>
              <a:latin typeface="Lato"/>
              <a:ea typeface="Lato"/>
              <a:cs typeface="Lato"/>
              <a:sym typeface="Lato"/>
            </a:endParaRPr>
          </a:p>
        </p:txBody>
      </p:sp>
      <p:sp>
        <p:nvSpPr>
          <p:cNvPr id="141" name="Google Shape;141;p18"/>
          <p:cNvSpPr txBox="1"/>
          <p:nvPr/>
        </p:nvSpPr>
        <p:spPr>
          <a:xfrm>
            <a:off x="5572750" y="2085000"/>
            <a:ext cx="151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Riesgo Máximo</a:t>
            </a:r>
            <a:endParaRPr>
              <a:latin typeface="Lato"/>
              <a:ea typeface="Lato"/>
              <a:cs typeface="Lato"/>
              <a:sym typeface="Lato"/>
            </a:endParaRPr>
          </a:p>
        </p:txBody>
      </p:sp>
      <p:sp>
        <p:nvSpPr>
          <p:cNvPr id="142" name="Google Shape;142;p18"/>
          <p:cNvSpPr txBox="1"/>
          <p:nvPr/>
        </p:nvSpPr>
        <p:spPr>
          <a:xfrm>
            <a:off x="5572750" y="2366200"/>
            <a:ext cx="388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Exportar datos en la nube y generar algunos modelos de hacienda</a:t>
            </a:r>
            <a:endParaRPr>
              <a:latin typeface="Lato"/>
              <a:ea typeface="Lato"/>
              <a:cs typeface="Lato"/>
              <a:sym typeface="Lato"/>
            </a:endParaRPr>
          </a:p>
        </p:txBody>
      </p:sp>
      <p:sp>
        <p:nvSpPr>
          <p:cNvPr id="143" name="Google Shape;143;p18"/>
          <p:cNvSpPr txBox="1"/>
          <p:nvPr/>
        </p:nvSpPr>
        <p:spPr>
          <a:xfrm>
            <a:off x="5572750" y="2871188"/>
            <a:ext cx="303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Listado de compras y productos</a:t>
            </a:r>
            <a:endParaRPr>
              <a:latin typeface="Lato"/>
              <a:ea typeface="Lato"/>
              <a:cs typeface="Lato"/>
              <a:sym typeface="Lato"/>
            </a:endParaRPr>
          </a:p>
        </p:txBody>
      </p:sp>
      <p:sp>
        <p:nvSpPr>
          <p:cNvPr id="144" name="Google Shape;144;p18"/>
          <p:cNvSpPr txBox="1"/>
          <p:nvPr/>
        </p:nvSpPr>
        <p:spPr>
          <a:xfrm>
            <a:off x="5572750" y="1674875"/>
            <a:ext cx="350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Convertir a factura o a albarán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9"/>
          <p:cNvSpPr txBox="1"/>
          <p:nvPr>
            <p:ph type="title"/>
          </p:nvPr>
        </p:nvSpPr>
        <p:spPr>
          <a:xfrm>
            <a:off x="729450" y="64520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s"/>
              <a:t>1.3 Objetivos generales y Funcionalidades</a:t>
            </a:r>
            <a:endParaRPr/>
          </a:p>
        </p:txBody>
      </p:sp>
      <p:sp>
        <p:nvSpPr>
          <p:cNvPr id="150" name="Google Shape;150;p19"/>
          <p:cNvSpPr txBox="1"/>
          <p:nvPr>
            <p:ph idx="1" type="body"/>
          </p:nvPr>
        </p:nvSpPr>
        <p:spPr>
          <a:xfrm>
            <a:off x="683250" y="203325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s"/>
              <a:t>Requisitos Funcionales 2</a:t>
            </a:r>
            <a:endParaRPr/>
          </a:p>
        </p:txBody>
      </p:sp>
      <p:cxnSp>
        <p:nvCxnSpPr>
          <p:cNvPr id="151" name="Google Shape;151;p19"/>
          <p:cNvCxnSpPr/>
          <p:nvPr/>
        </p:nvCxnSpPr>
        <p:spPr>
          <a:xfrm flipH="1" rot="10800000">
            <a:off x="2797475" y="2257000"/>
            <a:ext cx="910500" cy="732900"/>
          </a:xfrm>
          <a:prstGeom prst="straightConnector1">
            <a:avLst/>
          </a:prstGeom>
          <a:noFill/>
          <a:ln cap="flat" cmpd="sng" w="9525">
            <a:solidFill>
              <a:schemeClr val="dk2"/>
            </a:solidFill>
            <a:prstDash val="solid"/>
            <a:round/>
            <a:headEnd len="med" w="med" type="none"/>
            <a:tailEnd len="med" w="med" type="triangle"/>
          </a:ln>
        </p:spPr>
      </p:cxnSp>
      <p:cxnSp>
        <p:nvCxnSpPr>
          <p:cNvPr id="152" name="Google Shape;152;p19"/>
          <p:cNvCxnSpPr/>
          <p:nvPr/>
        </p:nvCxnSpPr>
        <p:spPr>
          <a:xfrm flipH="1" rot="10800000">
            <a:off x="2797475" y="2745600"/>
            <a:ext cx="1006500" cy="251700"/>
          </a:xfrm>
          <a:prstGeom prst="straightConnector1">
            <a:avLst/>
          </a:prstGeom>
          <a:noFill/>
          <a:ln cap="flat" cmpd="sng" w="9525">
            <a:solidFill>
              <a:schemeClr val="dk2"/>
            </a:solidFill>
            <a:prstDash val="solid"/>
            <a:round/>
            <a:headEnd len="med" w="med" type="none"/>
            <a:tailEnd len="med" w="med" type="triangle"/>
          </a:ln>
        </p:spPr>
      </p:cxnSp>
      <p:cxnSp>
        <p:nvCxnSpPr>
          <p:cNvPr id="153" name="Google Shape;153;p19"/>
          <p:cNvCxnSpPr/>
          <p:nvPr/>
        </p:nvCxnSpPr>
        <p:spPr>
          <a:xfrm>
            <a:off x="2797475" y="2989900"/>
            <a:ext cx="984300" cy="244200"/>
          </a:xfrm>
          <a:prstGeom prst="straightConnector1">
            <a:avLst/>
          </a:prstGeom>
          <a:noFill/>
          <a:ln cap="flat" cmpd="sng" w="9525">
            <a:solidFill>
              <a:schemeClr val="dk2"/>
            </a:solidFill>
            <a:prstDash val="solid"/>
            <a:round/>
            <a:headEnd len="med" w="med" type="none"/>
            <a:tailEnd len="med" w="med" type="triangle"/>
          </a:ln>
        </p:spPr>
      </p:cxnSp>
      <p:cxnSp>
        <p:nvCxnSpPr>
          <p:cNvPr id="154" name="Google Shape;154;p19"/>
          <p:cNvCxnSpPr/>
          <p:nvPr/>
        </p:nvCxnSpPr>
        <p:spPr>
          <a:xfrm>
            <a:off x="2804875" y="2989900"/>
            <a:ext cx="814200" cy="636600"/>
          </a:xfrm>
          <a:prstGeom prst="straightConnector1">
            <a:avLst/>
          </a:prstGeom>
          <a:noFill/>
          <a:ln cap="flat" cmpd="sng" w="9525">
            <a:solidFill>
              <a:schemeClr val="dk2"/>
            </a:solidFill>
            <a:prstDash val="solid"/>
            <a:round/>
            <a:headEnd len="med" w="med" type="none"/>
            <a:tailEnd len="med" w="med" type="triangle"/>
          </a:ln>
        </p:spPr>
      </p:cxnSp>
      <p:cxnSp>
        <p:nvCxnSpPr>
          <p:cNvPr id="155" name="Google Shape;155;p19"/>
          <p:cNvCxnSpPr/>
          <p:nvPr/>
        </p:nvCxnSpPr>
        <p:spPr>
          <a:xfrm>
            <a:off x="2797475" y="2989900"/>
            <a:ext cx="643800" cy="1028700"/>
          </a:xfrm>
          <a:prstGeom prst="straightConnector1">
            <a:avLst/>
          </a:prstGeom>
          <a:noFill/>
          <a:ln cap="flat" cmpd="sng" w="9525">
            <a:solidFill>
              <a:schemeClr val="dk2"/>
            </a:solidFill>
            <a:prstDash val="solid"/>
            <a:round/>
            <a:headEnd len="med" w="med" type="none"/>
            <a:tailEnd len="med" w="med" type="triangle"/>
          </a:ln>
        </p:spPr>
      </p:cxnSp>
      <p:sp>
        <p:nvSpPr>
          <p:cNvPr id="156" name="Google Shape;156;p19"/>
          <p:cNvSpPr txBox="1"/>
          <p:nvPr/>
        </p:nvSpPr>
        <p:spPr>
          <a:xfrm>
            <a:off x="3781775" y="2101800"/>
            <a:ext cx="113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Facturación</a:t>
            </a:r>
            <a:endParaRPr>
              <a:latin typeface="Lato"/>
              <a:ea typeface="Lato"/>
              <a:cs typeface="Lato"/>
              <a:sym typeface="Lato"/>
            </a:endParaRPr>
          </a:p>
        </p:txBody>
      </p:sp>
      <p:sp>
        <p:nvSpPr>
          <p:cNvPr id="157" name="Google Shape;157;p19"/>
          <p:cNvSpPr txBox="1"/>
          <p:nvPr/>
        </p:nvSpPr>
        <p:spPr>
          <a:xfrm>
            <a:off x="3803975" y="2571750"/>
            <a:ext cx="113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Empleados</a:t>
            </a:r>
            <a:endParaRPr>
              <a:latin typeface="Lato"/>
              <a:ea typeface="Lato"/>
              <a:cs typeface="Lato"/>
              <a:sym typeface="Lato"/>
            </a:endParaRPr>
          </a:p>
        </p:txBody>
      </p:sp>
      <p:sp>
        <p:nvSpPr>
          <p:cNvPr id="158" name="Google Shape;158;p19"/>
          <p:cNvSpPr txBox="1"/>
          <p:nvPr/>
        </p:nvSpPr>
        <p:spPr>
          <a:xfrm>
            <a:off x="3837975" y="3041700"/>
            <a:ext cx="113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Libro Mayor</a:t>
            </a:r>
            <a:endParaRPr>
              <a:latin typeface="Lato"/>
              <a:ea typeface="Lato"/>
              <a:cs typeface="Lato"/>
              <a:sym typeface="Lato"/>
            </a:endParaRPr>
          </a:p>
        </p:txBody>
      </p:sp>
      <p:sp>
        <p:nvSpPr>
          <p:cNvPr id="159" name="Google Shape;159;p19"/>
          <p:cNvSpPr txBox="1"/>
          <p:nvPr/>
        </p:nvSpPr>
        <p:spPr>
          <a:xfrm>
            <a:off x="3707875" y="3423400"/>
            <a:ext cx="113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Libro Diario</a:t>
            </a:r>
            <a:endParaRPr>
              <a:latin typeface="Lato"/>
              <a:ea typeface="Lato"/>
              <a:cs typeface="Lato"/>
              <a:sym typeface="Lato"/>
            </a:endParaRPr>
          </a:p>
        </p:txBody>
      </p:sp>
      <p:sp>
        <p:nvSpPr>
          <p:cNvPr id="160" name="Google Shape;160;p19"/>
          <p:cNvSpPr txBox="1"/>
          <p:nvPr/>
        </p:nvSpPr>
        <p:spPr>
          <a:xfrm>
            <a:off x="3586450" y="3823600"/>
            <a:ext cx="113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Otras</a:t>
            </a:r>
            <a:endParaRPr>
              <a:latin typeface="Lato"/>
              <a:ea typeface="Lato"/>
              <a:cs typeface="Lato"/>
              <a:sym typeface="Lato"/>
            </a:endParaRPr>
          </a:p>
        </p:txBody>
      </p:sp>
      <p:cxnSp>
        <p:nvCxnSpPr>
          <p:cNvPr id="161" name="Google Shape;161;p19"/>
          <p:cNvCxnSpPr>
            <a:stCxn id="156" idx="3"/>
          </p:cNvCxnSpPr>
          <p:nvPr/>
        </p:nvCxnSpPr>
        <p:spPr>
          <a:xfrm flipH="1" rot="10800000">
            <a:off x="4921475" y="2301600"/>
            <a:ext cx="384900" cy="300"/>
          </a:xfrm>
          <a:prstGeom prst="straightConnector1">
            <a:avLst/>
          </a:prstGeom>
          <a:noFill/>
          <a:ln cap="flat" cmpd="sng" w="9525">
            <a:solidFill>
              <a:schemeClr val="dk2"/>
            </a:solidFill>
            <a:prstDash val="solid"/>
            <a:round/>
            <a:headEnd len="med" w="med" type="none"/>
            <a:tailEnd len="med" w="med" type="triangle"/>
          </a:ln>
        </p:spPr>
      </p:cxnSp>
      <p:cxnSp>
        <p:nvCxnSpPr>
          <p:cNvPr id="162" name="Google Shape;162;p19"/>
          <p:cNvCxnSpPr/>
          <p:nvPr/>
        </p:nvCxnSpPr>
        <p:spPr>
          <a:xfrm>
            <a:off x="4788275" y="2797475"/>
            <a:ext cx="518100" cy="0"/>
          </a:xfrm>
          <a:prstGeom prst="straightConnector1">
            <a:avLst/>
          </a:prstGeom>
          <a:noFill/>
          <a:ln cap="flat" cmpd="sng" w="9525">
            <a:solidFill>
              <a:schemeClr val="dk2"/>
            </a:solidFill>
            <a:prstDash val="solid"/>
            <a:round/>
            <a:headEnd len="med" w="med" type="none"/>
            <a:tailEnd len="med" w="med" type="triangle"/>
          </a:ln>
        </p:spPr>
      </p:cxnSp>
      <p:cxnSp>
        <p:nvCxnSpPr>
          <p:cNvPr id="163" name="Google Shape;163;p19"/>
          <p:cNvCxnSpPr>
            <a:stCxn id="158" idx="3"/>
          </p:cNvCxnSpPr>
          <p:nvPr/>
        </p:nvCxnSpPr>
        <p:spPr>
          <a:xfrm flipH="1" rot="10800000">
            <a:off x="4977675" y="3241500"/>
            <a:ext cx="321300" cy="300"/>
          </a:xfrm>
          <a:prstGeom prst="straightConnector1">
            <a:avLst/>
          </a:prstGeom>
          <a:noFill/>
          <a:ln cap="flat" cmpd="sng" w="9525">
            <a:solidFill>
              <a:schemeClr val="dk2"/>
            </a:solidFill>
            <a:prstDash val="solid"/>
            <a:round/>
            <a:headEnd len="med" w="med" type="none"/>
            <a:tailEnd len="med" w="med" type="triangle"/>
          </a:ln>
        </p:spPr>
      </p:cxnSp>
      <p:cxnSp>
        <p:nvCxnSpPr>
          <p:cNvPr id="164" name="Google Shape;164;p19"/>
          <p:cNvCxnSpPr>
            <a:stCxn id="159" idx="3"/>
          </p:cNvCxnSpPr>
          <p:nvPr/>
        </p:nvCxnSpPr>
        <p:spPr>
          <a:xfrm>
            <a:off x="4847575" y="3623500"/>
            <a:ext cx="451500" cy="3000"/>
          </a:xfrm>
          <a:prstGeom prst="straightConnector1">
            <a:avLst/>
          </a:prstGeom>
          <a:noFill/>
          <a:ln cap="flat" cmpd="sng" w="9525">
            <a:solidFill>
              <a:schemeClr val="dk2"/>
            </a:solidFill>
            <a:prstDash val="solid"/>
            <a:round/>
            <a:headEnd len="med" w="med" type="none"/>
            <a:tailEnd len="med" w="med" type="triangle"/>
          </a:ln>
        </p:spPr>
      </p:cxnSp>
      <p:cxnSp>
        <p:nvCxnSpPr>
          <p:cNvPr id="165" name="Google Shape;165;p19"/>
          <p:cNvCxnSpPr/>
          <p:nvPr/>
        </p:nvCxnSpPr>
        <p:spPr>
          <a:xfrm>
            <a:off x="4188800" y="4048200"/>
            <a:ext cx="1117500" cy="0"/>
          </a:xfrm>
          <a:prstGeom prst="straightConnector1">
            <a:avLst/>
          </a:prstGeom>
          <a:noFill/>
          <a:ln cap="flat" cmpd="sng" w="9525">
            <a:solidFill>
              <a:schemeClr val="dk2"/>
            </a:solidFill>
            <a:prstDash val="solid"/>
            <a:round/>
            <a:headEnd len="med" w="med" type="none"/>
            <a:tailEnd len="med" w="med" type="triangle"/>
          </a:ln>
        </p:spPr>
      </p:cxnSp>
      <p:sp>
        <p:nvSpPr>
          <p:cNvPr id="166" name="Google Shape;166;p19"/>
          <p:cNvSpPr txBox="1"/>
          <p:nvPr/>
        </p:nvSpPr>
        <p:spPr>
          <a:xfrm>
            <a:off x="5343375" y="210180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Pagar factura al proveedor</a:t>
            </a:r>
            <a:endParaRPr>
              <a:latin typeface="Lato"/>
              <a:ea typeface="Lato"/>
              <a:cs typeface="Lato"/>
              <a:sym typeface="Lato"/>
            </a:endParaRPr>
          </a:p>
        </p:txBody>
      </p:sp>
      <p:sp>
        <p:nvSpPr>
          <p:cNvPr id="167" name="Google Shape;167;p19"/>
          <p:cNvSpPr txBox="1"/>
          <p:nvPr/>
        </p:nvSpPr>
        <p:spPr>
          <a:xfrm>
            <a:off x="5377300" y="2571750"/>
            <a:ext cx="364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Listar, mostrar, eliminar … </a:t>
            </a:r>
            <a:endParaRPr>
              <a:latin typeface="Lato"/>
              <a:ea typeface="Lato"/>
              <a:cs typeface="Lato"/>
              <a:sym typeface="Lato"/>
            </a:endParaRPr>
          </a:p>
        </p:txBody>
      </p:sp>
      <p:sp>
        <p:nvSpPr>
          <p:cNvPr id="168" name="Google Shape;168;p19"/>
          <p:cNvSpPr txBox="1"/>
          <p:nvPr/>
        </p:nvSpPr>
        <p:spPr>
          <a:xfrm>
            <a:off x="5343375" y="3041700"/>
            <a:ext cx="364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Consultar el debe y el haber</a:t>
            </a:r>
            <a:endParaRPr>
              <a:latin typeface="Lato"/>
              <a:ea typeface="Lato"/>
              <a:cs typeface="Lato"/>
              <a:sym typeface="Lato"/>
            </a:endParaRPr>
          </a:p>
        </p:txBody>
      </p:sp>
      <p:sp>
        <p:nvSpPr>
          <p:cNvPr id="169" name="Google Shape;169;p19"/>
          <p:cNvSpPr txBox="1"/>
          <p:nvPr/>
        </p:nvSpPr>
        <p:spPr>
          <a:xfrm>
            <a:off x="5374375" y="3423400"/>
            <a:ext cx="364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Consultar el debe y el haber</a:t>
            </a:r>
            <a:endParaRPr>
              <a:latin typeface="Lato"/>
              <a:ea typeface="Lato"/>
              <a:cs typeface="Lato"/>
              <a:sym typeface="Lato"/>
            </a:endParaRPr>
          </a:p>
        </p:txBody>
      </p:sp>
      <p:sp>
        <p:nvSpPr>
          <p:cNvPr id="170" name="Google Shape;170;p19"/>
          <p:cNvSpPr txBox="1"/>
          <p:nvPr/>
        </p:nvSpPr>
        <p:spPr>
          <a:xfrm>
            <a:off x="5343375" y="3848100"/>
            <a:ext cx="364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Soporte de usuario y manuales</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796075" y="65260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s"/>
              <a:t>1.3 Objetivos generales y Funcionalidades</a:t>
            </a:r>
            <a:endParaRPr/>
          </a:p>
        </p:txBody>
      </p:sp>
      <p:sp>
        <p:nvSpPr>
          <p:cNvPr id="176" name="Google Shape;176;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Requisitos no funcionales:</a:t>
            </a:r>
            <a:endParaRPr/>
          </a:p>
          <a:p>
            <a:pPr indent="-311150" lvl="0" marL="457200" rtl="0" algn="l">
              <a:spcBef>
                <a:spcPts val="1200"/>
              </a:spcBef>
              <a:spcAft>
                <a:spcPts val="0"/>
              </a:spcAft>
              <a:buSzPts val="1300"/>
              <a:buChar char="-"/>
            </a:pPr>
            <a:r>
              <a:rPr lang="es"/>
              <a:t>Seguridad </a:t>
            </a:r>
            <a:endParaRPr/>
          </a:p>
          <a:p>
            <a:pPr indent="-311150" lvl="0" marL="457200" rtl="0" algn="l">
              <a:spcBef>
                <a:spcPts val="0"/>
              </a:spcBef>
              <a:spcAft>
                <a:spcPts val="0"/>
              </a:spcAft>
              <a:buSzPts val="1300"/>
              <a:buChar char="-"/>
            </a:pPr>
            <a:r>
              <a:rPr lang="es"/>
              <a:t>Disponibilidad</a:t>
            </a:r>
            <a:endParaRPr/>
          </a:p>
          <a:p>
            <a:pPr indent="-311150" lvl="0" marL="457200" rtl="0" algn="l">
              <a:spcBef>
                <a:spcPts val="0"/>
              </a:spcBef>
              <a:spcAft>
                <a:spcPts val="0"/>
              </a:spcAft>
              <a:buSzPts val="1300"/>
              <a:buChar char="-"/>
            </a:pPr>
            <a:r>
              <a:rPr lang="es"/>
              <a:t>Rendimiento</a:t>
            </a:r>
            <a:endParaRPr/>
          </a:p>
          <a:p>
            <a:pPr indent="-311150" lvl="0" marL="457200" rtl="0" algn="l">
              <a:spcBef>
                <a:spcPts val="0"/>
              </a:spcBef>
              <a:spcAft>
                <a:spcPts val="0"/>
              </a:spcAft>
              <a:buSzPts val="1300"/>
              <a:buChar char="-"/>
            </a:pPr>
            <a:r>
              <a:rPr lang="es"/>
              <a:t>Escalabilidad</a:t>
            </a:r>
            <a:endParaRPr/>
          </a:p>
          <a:p>
            <a:pPr indent="-311150" lvl="0" marL="457200" rtl="0" algn="l">
              <a:spcBef>
                <a:spcPts val="0"/>
              </a:spcBef>
              <a:spcAft>
                <a:spcPts val="0"/>
              </a:spcAft>
              <a:buSzPts val="1300"/>
              <a:buChar char="-"/>
            </a:pPr>
            <a:r>
              <a:rPr lang="es"/>
              <a:t>Resiliencia</a:t>
            </a:r>
            <a:endParaRPr/>
          </a:p>
        </p:txBody>
      </p:sp>
      <p:pic>
        <p:nvPicPr>
          <p:cNvPr id="177" name="Google Shape;177;p20"/>
          <p:cNvPicPr preferRelativeResize="0"/>
          <p:nvPr/>
        </p:nvPicPr>
        <p:blipFill>
          <a:blip r:embed="rId3">
            <a:alphaModFix/>
          </a:blip>
          <a:stretch>
            <a:fillRect/>
          </a:stretch>
        </p:blipFill>
        <p:spPr>
          <a:xfrm>
            <a:off x="3545913" y="1519125"/>
            <a:ext cx="2421101" cy="1210550"/>
          </a:xfrm>
          <a:prstGeom prst="rect">
            <a:avLst/>
          </a:prstGeom>
          <a:noFill/>
          <a:ln>
            <a:noFill/>
          </a:ln>
        </p:spPr>
      </p:pic>
      <p:pic>
        <p:nvPicPr>
          <p:cNvPr id="178" name="Google Shape;178;p20"/>
          <p:cNvPicPr preferRelativeResize="0"/>
          <p:nvPr/>
        </p:nvPicPr>
        <p:blipFill>
          <a:blip r:embed="rId4">
            <a:alphaModFix/>
          </a:blip>
          <a:stretch>
            <a:fillRect/>
          </a:stretch>
        </p:blipFill>
        <p:spPr>
          <a:xfrm>
            <a:off x="3886009" y="3333750"/>
            <a:ext cx="1585025" cy="1443400"/>
          </a:xfrm>
          <a:prstGeom prst="rect">
            <a:avLst/>
          </a:prstGeom>
          <a:noFill/>
          <a:ln>
            <a:noFill/>
          </a:ln>
        </p:spPr>
      </p:pic>
      <p:pic>
        <p:nvPicPr>
          <p:cNvPr id="179" name="Google Shape;179;p20"/>
          <p:cNvPicPr preferRelativeResize="0"/>
          <p:nvPr/>
        </p:nvPicPr>
        <p:blipFill>
          <a:blip r:embed="rId5">
            <a:alphaModFix/>
          </a:blip>
          <a:stretch>
            <a:fillRect/>
          </a:stretch>
        </p:blipFill>
        <p:spPr>
          <a:xfrm>
            <a:off x="6283000" y="1392300"/>
            <a:ext cx="2705100" cy="1685925"/>
          </a:xfrm>
          <a:prstGeom prst="rect">
            <a:avLst/>
          </a:prstGeom>
          <a:noFill/>
          <a:ln>
            <a:noFill/>
          </a:ln>
        </p:spPr>
      </p:pic>
      <p:pic>
        <p:nvPicPr>
          <p:cNvPr id="180" name="Google Shape;180;p20"/>
          <p:cNvPicPr preferRelativeResize="0"/>
          <p:nvPr/>
        </p:nvPicPr>
        <p:blipFill>
          <a:blip r:embed="rId6">
            <a:alphaModFix/>
          </a:blip>
          <a:stretch>
            <a:fillRect/>
          </a:stretch>
        </p:blipFill>
        <p:spPr>
          <a:xfrm>
            <a:off x="6388825" y="3460172"/>
            <a:ext cx="2493450" cy="14025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ph type="title"/>
          </p:nvPr>
        </p:nvSpPr>
        <p:spPr>
          <a:xfrm>
            <a:off x="729450" y="66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Restricciones del proyecto</a:t>
            </a:r>
            <a:endParaRPr/>
          </a:p>
        </p:txBody>
      </p:sp>
      <p:pic>
        <p:nvPicPr>
          <p:cNvPr id="186" name="Google Shape;186;p21"/>
          <p:cNvPicPr preferRelativeResize="0"/>
          <p:nvPr/>
        </p:nvPicPr>
        <p:blipFill>
          <a:blip r:embed="rId3">
            <a:alphaModFix/>
          </a:blip>
          <a:stretch>
            <a:fillRect/>
          </a:stretch>
        </p:blipFill>
        <p:spPr>
          <a:xfrm>
            <a:off x="3787050" y="1293050"/>
            <a:ext cx="1569900" cy="1569900"/>
          </a:xfrm>
          <a:prstGeom prst="rect">
            <a:avLst/>
          </a:prstGeom>
          <a:noFill/>
          <a:ln>
            <a:noFill/>
          </a:ln>
        </p:spPr>
      </p:pic>
      <p:pic>
        <p:nvPicPr>
          <p:cNvPr id="187" name="Google Shape;187;p21"/>
          <p:cNvPicPr preferRelativeResize="0"/>
          <p:nvPr/>
        </p:nvPicPr>
        <p:blipFill>
          <a:blip r:embed="rId4">
            <a:alphaModFix/>
          </a:blip>
          <a:stretch>
            <a:fillRect/>
          </a:stretch>
        </p:blipFill>
        <p:spPr>
          <a:xfrm>
            <a:off x="496312" y="1195200"/>
            <a:ext cx="1831399" cy="1831399"/>
          </a:xfrm>
          <a:prstGeom prst="rect">
            <a:avLst/>
          </a:prstGeom>
          <a:noFill/>
          <a:ln>
            <a:noFill/>
          </a:ln>
        </p:spPr>
      </p:pic>
      <p:pic>
        <p:nvPicPr>
          <p:cNvPr id="188" name="Google Shape;188;p21"/>
          <p:cNvPicPr preferRelativeResize="0"/>
          <p:nvPr/>
        </p:nvPicPr>
        <p:blipFill>
          <a:blip r:embed="rId5">
            <a:alphaModFix/>
          </a:blip>
          <a:stretch>
            <a:fillRect/>
          </a:stretch>
        </p:blipFill>
        <p:spPr>
          <a:xfrm>
            <a:off x="6624225" y="1233850"/>
            <a:ext cx="1887425" cy="1887425"/>
          </a:xfrm>
          <a:prstGeom prst="rect">
            <a:avLst/>
          </a:prstGeom>
          <a:noFill/>
          <a:ln>
            <a:noFill/>
          </a:ln>
        </p:spPr>
      </p:pic>
      <p:pic>
        <p:nvPicPr>
          <p:cNvPr id="189" name="Google Shape;189;p21"/>
          <p:cNvPicPr preferRelativeResize="0"/>
          <p:nvPr/>
        </p:nvPicPr>
        <p:blipFill>
          <a:blip r:embed="rId6">
            <a:alphaModFix/>
          </a:blip>
          <a:stretch>
            <a:fillRect/>
          </a:stretch>
        </p:blipFill>
        <p:spPr>
          <a:xfrm>
            <a:off x="251125" y="3428975"/>
            <a:ext cx="2649050" cy="1371099"/>
          </a:xfrm>
          <a:prstGeom prst="rect">
            <a:avLst/>
          </a:prstGeom>
          <a:noFill/>
          <a:ln>
            <a:noFill/>
          </a:ln>
        </p:spPr>
      </p:pic>
      <p:pic>
        <p:nvPicPr>
          <p:cNvPr id="190" name="Google Shape;190;p21"/>
          <p:cNvPicPr preferRelativeResize="0"/>
          <p:nvPr/>
        </p:nvPicPr>
        <p:blipFill>
          <a:blip r:embed="rId7">
            <a:alphaModFix/>
          </a:blip>
          <a:stretch>
            <a:fillRect/>
          </a:stretch>
        </p:blipFill>
        <p:spPr>
          <a:xfrm>
            <a:off x="3355050" y="3428975"/>
            <a:ext cx="2437510" cy="1371100"/>
          </a:xfrm>
          <a:prstGeom prst="rect">
            <a:avLst/>
          </a:prstGeom>
          <a:noFill/>
          <a:ln>
            <a:noFill/>
          </a:ln>
        </p:spPr>
      </p:pic>
      <p:pic>
        <p:nvPicPr>
          <p:cNvPr id="191" name="Google Shape;191;p21"/>
          <p:cNvPicPr preferRelativeResize="0"/>
          <p:nvPr/>
        </p:nvPicPr>
        <p:blipFill>
          <a:blip r:embed="rId8">
            <a:alphaModFix/>
          </a:blip>
          <a:stretch>
            <a:fillRect/>
          </a:stretch>
        </p:blipFill>
        <p:spPr>
          <a:xfrm>
            <a:off x="6624225" y="3397800"/>
            <a:ext cx="2311976" cy="1433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